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3"/>
  </p:notesMasterIdLst>
  <p:sldIdLst>
    <p:sldId id="256" r:id="rId2"/>
    <p:sldId id="257"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6" r:id="rId89"/>
    <p:sldId id="347"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 id="361" r:id="rId104"/>
    <p:sldId id="362" r:id="rId105"/>
    <p:sldId id="363" r:id="rId106"/>
    <p:sldId id="364" r:id="rId107"/>
    <p:sldId id="365" r:id="rId108"/>
    <p:sldId id="366" r:id="rId109"/>
    <p:sldId id="367" r:id="rId110"/>
    <p:sldId id="368" r:id="rId111"/>
    <p:sldId id="369" r:id="rId112"/>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70"/>
  </p:normalViewPr>
  <p:slideViewPr>
    <p:cSldViewPr snapToGrid="0" snapToObjects="1">
      <p:cViewPr varScale="1">
        <p:scale>
          <a:sx n="117" d="100"/>
          <a:sy n="117" d="100"/>
        </p:scale>
        <p:origin x="1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8" name="Shape 68"/>
          <p:cNvSpPr>
            <a:spLocks noGrp="1" noRot="1" noChangeAspect="1"/>
          </p:cNvSpPr>
          <p:nvPr>
            <p:ph type="sldImg"/>
          </p:nvPr>
        </p:nvSpPr>
        <p:spPr>
          <a:xfrm>
            <a:off x="1143000" y="685800"/>
            <a:ext cx="4572000" cy="3429000"/>
          </a:xfrm>
          <a:prstGeom prst="rect">
            <a:avLst/>
          </a:prstGeom>
        </p:spPr>
        <p:txBody>
          <a:bodyPr/>
          <a:lstStyle/>
          <a:p>
            <a:endParaRPr/>
          </a:p>
        </p:txBody>
      </p:sp>
      <p:sp>
        <p:nvSpPr>
          <p:cNvPr id="69" name="Shape 6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Shape 77"/>
          <p:cNvSpPr>
            <a:spLocks noGrp="1" noRot="1" noChangeAspect="1"/>
          </p:cNvSpPr>
          <p:nvPr>
            <p:ph type="sldImg"/>
          </p:nvPr>
        </p:nvSpPr>
        <p:spPr>
          <a:prstGeom prst="rect">
            <a:avLst/>
          </a:prstGeom>
        </p:spPr>
        <p:txBody>
          <a:bodyPr/>
          <a:lstStyle/>
          <a:p>
            <a:endParaRPr/>
          </a:p>
        </p:txBody>
      </p:sp>
      <p:sp>
        <p:nvSpPr>
          <p:cNvPr id="78" name="Shape 78"/>
          <p:cNvSpPr>
            <a:spLocks noGrp="1"/>
          </p:cNvSpPr>
          <p:nvPr>
            <p:ph type="body" sz="quarter" idx="1"/>
          </p:nvPr>
        </p:nvSpPr>
        <p:spPr>
          <a:prstGeom prst="rect">
            <a:avLst/>
          </a:prstGeom>
        </p:spPr>
        <p:txBody>
          <a:bodyPr/>
          <a:lstStyle/>
          <a:p>
            <a:r>
              <a:t>This class is, after all, about you – so let’s do some introductions.</a:t>
            </a:r>
          </a:p>
          <a:p>
            <a:endParaRPr/>
          </a:p>
          <a:p>
            <a:endParaRPr/>
          </a:p>
          <a:p>
            <a:r>
              <a:t>(You may also want to ask “Fears about class?” – that can turn a little negative, so be ready to dissuade/make happy the students if you do ask this)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r>
              <a:t>… there are a few obstacles in the way.</a:t>
            </a:r>
          </a:p>
          <a:p>
            <a:endParaRPr/>
          </a:p>
          <a:p>
            <a:r>
              <a:t>Things that will frustrate you…</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noRot="1" noChangeAspect="1"/>
          </p:cNvSpPr>
          <p:nvPr>
            <p:ph type="sldImg"/>
          </p:nvPr>
        </p:nvSpPr>
        <p:spPr>
          <a:prstGeom prst="rect">
            <a:avLst/>
          </a:prstGeom>
        </p:spPr>
        <p:txBody>
          <a:bodyPr/>
          <a:lstStyle/>
          <a:p>
            <a:endParaRPr/>
          </a:p>
        </p:txBody>
      </p:sp>
      <p:sp>
        <p:nvSpPr>
          <p:cNvPr id="168" name="Shape 168"/>
          <p:cNvSpPr>
            <a:spLocks noGrp="1"/>
          </p:cNvSpPr>
          <p:nvPr>
            <p:ph type="body" sz="quarter" idx="1"/>
          </p:nvPr>
        </p:nvSpPr>
        <p:spPr>
          <a:prstGeom prst="rect">
            <a:avLst/>
          </a:prstGeom>
        </p:spPr>
        <p:txBody>
          <a:bodyPr/>
          <a:lstStyle/>
          <a:p>
            <a:r>
              <a:t>Obstacle 1</a:t>
            </a:r>
            <a:br/>
            <a:br/>
            <a:r>
              <a:t>First, learning to code is tough, intimidating, and frustrating at times. You should forget about your uncle/brother-in-law/friend/step-sister who told you about so-and-so learning to build apps in 1 week. Coding is hard. It will take time. There is no way around that.</a:t>
            </a:r>
          </a:p>
          <a:p>
            <a:endParaRPr/>
          </a:p>
          <a:p>
            <a:r>
              <a:t>It’s confusing, difficult, and there’s a ton to learn. But it’s super rewarding when you _do_ learn why your code broke or is working.</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172"/>
          <p:cNvSpPr>
            <a:spLocks noGrp="1" noRot="1" noChangeAspect="1"/>
          </p:cNvSpPr>
          <p:nvPr>
            <p:ph type="sldImg"/>
          </p:nvPr>
        </p:nvSpPr>
        <p:spPr>
          <a:prstGeom prst="rect">
            <a:avLst/>
          </a:prstGeom>
        </p:spPr>
        <p:txBody>
          <a:bodyPr/>
          <a:lstStyle/>
          <a:p>
            <a:endParaRPr/>
          </a:p>
        </p:txBody>
      </p:sp>
      <p:sp>
        <p:nvSpPr>
          <p:cNvPr id="173" name="Shape 173"/>
          <p:cNvSpPr>
            <a:spLocks noGrp="1"/>
          </p:cNvSpPr>
          <p:nvPr>
            <p:ph type="body" sz="quarter" idx="1"/>
          </p:nvPr>
        </p:nvSpPr>
        <p:spPr>
          <a:prstGeom prst="rect">
            <a:avLst/>
          </a:prstGeom>
        </p:spPr>
        <p:txBody>
          <a:bodyPr/>
          <a:lstStyle/>
          <a:p>
            <a:r>
              <a:t>Obstacle 2</a:t>
            </a:r>
          </a:p>
          <a:p>
            <a:endParaRPr/>
          </a:p>
          <a:p>
            <a:r>
              <a:t>There will be many moments where you will doubt yourself.</a:t>
            </a:r>
          </a:p>
          <a:p>
            <a:endParaRPr/>
          </a:p>
          <a:p>
            <a:r>
              <a:t>Everyone is on the same page as you. No-one in this classroom is dumb. You all have varying backgrounds with differing experiences and exposure.</a:t>
            </a:r>
          </a:p>
          <a:p>
            <a:endParaRPr/>
          </a:p>
          <a:p>
            <a:endParaRPr/>
          </a:p>
          <a:p>
            <a:r>
              <a:t>Everyone was where you are at some point in their career. Every single developer. Me too.  </a:t>
            </a:r>
          </a:p>
          <a:p>
            <a:endParaRPr/>
          </a:p>
          <a:p>
            <a:r>
              <a:t>It takes time but you have what it takes; you were selected for this program because we know you have what it takes.</a:t>
            </a:r>
          </a:p>
          <a:p>
            <a:endParaRPr/>
          </a:p>
          <a:p>
            <a:endParaRPr/>
          </a:p>
          <a:p>
            <a:r>
              <a:t>The first few weeks will be difficult, but everyone will be on a pretty level playing field a few weeks in.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noRot="1" noChangeAspect="1"/>
          </p:cNvSpPr>
          <p:nvPr>
            <p:ph type="sldImg"/>
          </p:nvPr>
        </p:nvSpPr>
        <p:spPr>
          <a:prstGeom prst="rect">
            <a:avLst/>
          </a:prstGeom>
        </p:spPr>
        <p:txBody>
          <a:bodyPr/>
          <a:lstStyle/>
          <a:p>
            <a:endParaRPr/>
          </a:p>
        </p:txBody>
      </p:sp>
      <p:sp>
        <p:nvSpPr>
          <p:cNvPr id="178" name="Shape 178"/>
          <p:cNvSpPr>
            <a:spLocks noGrp="1"/>
          </p:cNvSpPr>
          <p:nvPr>
            <p:ph type="body" sz="quarter" idx="1"/>
          </p:nvPr>
        </p:nvSpPr>
        <p:spPr>
          <a:prstGeom prst="rect">
            <a:avLst/>
          </a:prstGeom>
        </p:spPr>
        <p:txBody>
          <a:bodyPr/>
          <a:lstStyle/>
          <a:p>
            <a:r>
              <a:t>Obstacle 2 – you have a ton of ground to cover! </a:t>
            </a:r>
          </a:p>
          <a:p>
            <a:endParaRPr/>
          </a:p>
          <a:p>
            <a:r>
              <a:t>There’s a lot to learn, and it can be intimidating. But honestly, 6 months will be over before you know it. </a:t>
            </a:r>
          </a:p>
          <a:p>
            <a:endParaRPr/>
          </a:p>
          <a:p>
            <a:r>
              <a:t>Because of the length of the program, personal issues WILL come up during the course of the program, and it will be challenging to stay motivated. </a:t>
            </a:r>
          </a:p>
          <a:p>
            <a:endParaRPr/>
          </a:p>
          <a:p>
            <a:r>
              <a:t>You should see each other as a family embarking on a long journey. You will become far closer to your peers than you realize. Intensity is no substitute for endurance.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Shape 182"/>
          <p:cNvSpPr>
            <a:spLocks noGrp="1" noRot="1" noChangeAspect="1"/>
          </p:cNvSpPr>
          <p:nvPr>
            <p:ph type="sldImg"/>
          </p:nvPr>
        </p:nvSpPr>
        <p:spPr>
          <a:prstGeom prst="rect">
            <a:avLst/>
          </a:prstGeom>
        </p:spPr>
        <p:txBody>
          <a:bodyPr/>
          <a:lstStyle/>
          <a:p>
            <a:endParaRPr/>
          </a:p>
        </p:txBody>
      </p:sp>
      <p:sp>
        <p:nvSpPr>
          <p:cNvPr id="183" name="Shape 183"/>
          <p:cNvSpPr>
            <a:spLocks noGrp="1"/>
          </p:cNvSpPr>
          <p:nvPr>
            <p:ph type="body" sz="quarter" idx="1"/>
          </p:nvPr>
        </p:nvSpPr>
        <p:spPr>
          <a:prstGeom prst="rect">
            <a:avLst/>
          </a:prstGeom>
        </p:spPr>
        <p:txBody>
          <a:bodyPr/>
          <a:lstStyle/>
          <a:p>
            <a:r>
              <a:t>And will take a while to master. Persisting in general is the #1 hardest thing in this course.</a:t>
            </a:r>
          </a:p>
          <a:p>
            <a:endParaRPr/>
          </a:p>
          <a:p>
            <a:r>
              <a:t>Perhaps tied with having self-confidence (talk about imposter syndrome).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hape 188"/>
          <p:cNvSpPr>
            <a:spLocks noGrp="1" noRot="1" noChangeAspect="1"/>
          </p:cNvSpPr>
          <p:nvPr>
            <p:ph type="sldImg"/>
          </p:nvPr>
        </p:nvSpPr>
        <p:spPr>
          <a:prstGeom prst="rect">
            <a:avLst/>
          </a:prstGeom>
        </p:spPr>
        <p:txBody>
          <a:bodyPr/>
          <a:lstStyle/>
          <a:p>
            <a:endParaRPr/>
          </a:p>
        </p:txBody>
      </p:sp>
      <p:sp>
        <p:nvSpPr>
          <p:cNvPr id="189" name="Shape 189"/>
          <p:cNvSpPr>
            <a:spLocks noGrp="1"/>
          </p:cNvSpPr>
          <p:nvPr>
            <p:ph type="body" sz="quarter" idx="1"/>
          </p:nvPr>
        </p:nvSpPr>
        <p:spPr>
          <a:prstGeom prst="rect">
            <a:avLst/>
          </a:prstGeom>
        </p:spPr>
        <p:txBody>
          <a:bodyPr/>
          <a:lstStyle/>
          <a:p>
            <a:r>
              <a:t>Frustration = learning, seriously. Here’s the author of a pretty famous book on the mean stack: </a:t>
            </a:r>
          </a:p>
          <a:p>
            <a:endParaRPr/>
          </a:p>
          <a:p>
            <a:r>
              <a:t>So how do we get through this frustration and actually learn?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Shape 205"/>
          <p:cNvSpPr>
            <a:spLocks noGrp="1" noRot="1" noChangeAspect="1"/>
          </p:cNvSpPr>
          <p:nvPr>
            <p:ph type="sldImg"/>
          </p:nvPr>
        </p:nvSpPr>
        <p:spPr>
          <a:prstGeom prst="rect">
            <a:avLst/>
          </a:prstGeom>
        </p:spPr>
        <p:txBody>
          <a:bodyPr/>
          <a:lstStyle/>
          <a:p>
            <a:endParaRPr/>
          </a:p>
        </p:txBody>
      </p:sp>
      <p:sp>
        <p:nvSpPr>
          <p:cNvPr id="206" name="Shape 206"/>
          <p:cNvSpPr>
            <a:spLocks noGrp="1"/>
          </p:cNvSpPr>
          <p:nvPr>
            <p:ph type="body" sz="quarter" idx="1"/>
          </p:nvPr>
        </p:nvSpPr>
        <p:spPr>
          <a:prstGeom prst="rect">
            <a:avLst/>
          </a:prstGeom>
        </p:spPr>
        <p:txBody>
          <a:bodyPr/>
          <a:lstStyle/>
          <a:p>
            <a:r>
              <a:t>Questions?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hape 216"/>
          <p:cNvSpPr>
            <a:spLocks noGrp="1" noRot="1" noChangeAspect="1"/>
          </p:cNvSpPr>
          <p:nvPr>
            <p:ph type="sldImg"/>
          </p:nvPr>
        </p:nvSpPr>
        <p:spPr>
          <a:prstGeom prst="rect">
            <a:avLst/>
          </a:prstGeom>
        </p:spPr>
        <p:txBody>
          <a:bodyPr/>
          <a:lstStyle/>
          <a:p>
            <a:endParaRPr/>
          </a:p>
        </p:txBody>
      </p:sp>
      <p:sp>
        <p:nvSpPr>
          <p:cNvPr id="217" name="Shape 217"/>
          <p:cNvSpPr>
            <a:spLocks noGrp="1"/>
          </p:cNvSpPr>
          <p:nvPr>
            <p:ph type="body" sz="quarter" idx="1"/>
          </p:nvPr>
        </p:nvSpPr>
        <p:spPr>
          <a:prstGeom prst="rect">
            <a:avLst/>
          </a:prstGeom>
        </p:spPr>
        <p:txBody>
          <a:bodyPr/>
          <a:lstStyle/>
          <a:p>
            <a:r>
              <a:t>Of course, to do this, you’ll need to be great at googling!</a:t>
            </a:r>
          </a:p>
          <a:p>
            <a:endParaRPr/>
          </a:p>
          <a:p>
            <a:pPr marL="171450" indent="-171450">
              <a:buSzPct val="100000"/>
              <a:buChar char="-"/>
            </a:pPr>
            <a:r>
              <a:t>This is arguably the best/most important skill you can use.</a:t>
            </a:r>
          </a:p>
          <a:p>
            <a:pPr marL="171450" indent="-171450">
              <a:buSzPct val="100000"/>
              <a:buChar char="-"/>
            </a:pPr>
            <a:r>
              <a:t> It’s silly, but being able to find the answers to your questions is extremely important, and people won’t always be around. Google should almost always be your first go-to (it has almost every answer, if you know how to find it).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noRot="1" noChangeAspect="1"/>
          </p:cNvSpPr>
          <p:nvPr>
            <p:ph type="sldImg"/>
          </p:nvPr>
        </p:nvSpPr>
        <p:spPr>
          <a:prstGeom prst="rect">
            <a:avLst/>
          </a:prstGeom>
        </p:spPr>
        <p:txBody>
          <a:bodyPr/>
          <a:lstStyle/>
          <a:p>
            <a:endParaRPr/>
          </a:p>
        </p:txBody>
      </p:sp>
      <p:sp>
        <p:nvSpPr>
          <p:cNvPr id="221" name="Shape 221"/>
          <p:cNvSpPr>
            <a:spLocks noGrp="1"/>
          </p:cNvSpPr>
          <p:nvPr>
            <p:ph type="body" sz="quarter" idx="1"/>
          </p:nvPr>
        </p:nvSpPr>
        <p:spPr>
          <a:prstGeom prst="rect">
            <a:avLst/>
          </a:prstGeom>
        </p:spPr>
        <p:txBody>
          <a:bodyPr/>
          <a:lstStyle/>
          <a:p>
            <a:r>
              <a:t>Now that we’ve talked about the journey and how to be successful, let’s talk about the stops along the way.</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Shape 225"/>
          <p:cNvSpPr>
            <a:spLocks noGrp="1" noRot="1" noChangeAspect="1"/>
          </p:cNvSpPr>
          <p:nvPr>
            <p:ph type="sldImg"/>
          </p:nvPr>
        </p:nvSpPr>
        <p:spPr>
          <a:prstGeom prst="rect">
            <a:avLst/>
          </a:prstGeom>
        </p:spPr>
        <p:txBody>
          <a:bodyPr/>
          <a:lstStyle/>
          <a:p>
            <a:endParaRPr/>
          </a:p>
        </p:txBody>
      </p:sp>
      <p:sp>
        <p:nvSpPr>
          <p:cNvPr id="226" name="Shape 226"/>
          <p:cNvSpPr>
            <a:spLocks noGrp="1"/>
          </p:cNvSpPr>
          <p:nvPr>
            <p:ph type="body" sz="quarter" idx="1"/>
          </p:nvPr>
        </p:nvSpPr>
        <p:spPr>
          <a:prstGeom prst="rect">
            <a:avLst/>
          </a:prstGeom>
        </p:spPr>
        <p:txBody>
          <a:bodyPr/>
          <a:lstStyle/>
          <a:p>
            <a:r>
              <a:t>Here’s what our days will look like.</a:t>
            </a:r>
          </a:p>
          <a:p>
            <a:endParaRPr/>
          </a:p>
          <a:p>
            <a:r>
              <a:t>Question: How do you learn to code? (NEXT)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Shape 98"/>
          <p:cNvSpPr>
            <a:spLocks noGrp="1" noRot="1" noChangeAspect="1"/>
          </p:cNvSpPr>
          <p:nvPr>
            <p:ph type="sldImg"/>
          </p:nvPr>
        </p:nvSpPr>
        <p:spPr>
          <a:prstGeom prst="rect">
            <a:avLst/>
          </a:prstGeom>
        </p:spPr>
        <p:txBody>
          <a:bodyPr/>
          <a:lstStyle/>
          <a:p>
            <a:endParaRPr/>
          </a:p>
        </p:txBody>
      </p:sp>
      <p:sp>
        <p:nvSpPr>
          <p:cNvPr id="99" name="Shape 99"/>
          <p:cNvSpPr>
            <a:spLocks noGrp="1"/>
          </p:cNvSpPr>
          <p:nvPr>
            <p:ph type="body" sz="quarter" idx="1"/>
          </p:nvPr>
        </p:nvSpPr>
        <p:spPr>
          <a:prstGeom prst="rect">
            <a:avLst/>
          </a:prstGeom>
        </p:spPr>
        <p:txBody>
          <a:bodyPr/>
          <a:lstStyle/>
          <a:p>
            <a:r>
              <a:t>It’s important to keep in mind why you joined this class. Let’s talk about your goals.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a:spLocks noGrp="1" noRot="1" noChangeAspect="1"/>
          </p:cNvSpPr>
          <p:nvPr>
            <p:ph type="sldImg"/>
          </p:nvPr>
        </p:nvSpPr>
        <p:spPr>
          <a:prstGeom prst="rect">
            <a:avLst/>
          </a:prstGeom>
        </p:spPr>
        <p:txBody>
          <a:bodyPr/>
          <a:lstStyle/>
          <a:p>
            <a:endParaRPr/>
          </a:p>
        </p:txBody>
      </p:sp>
      <p:sp>
        <p:nvSpPr>
          <p:cNvPr id="234" name="Shape 234"/>
          <p:cNvSpPr>
            <a:spLocks noGrp="1"/>
          </p:cNvSpPr>
          <p:nvPr>
            <p:ph type="body" sz="quarter" idx="1"/>
          </p:nvPr>
        </p:nvSpPr>
        <p:spPr>
          <a:prstGeom prst="rect">
            <a:avLst/>
          </a:prstGeom>
        </p:spPr>
        <p:txBody>
          <a:bodyPr/>
          <a:lstStyle/>
          <a:p>
            <a:r>
              <a:t>By coding! Unfortunate, right? </a:t>
            </a:r>
          </a:p>
          <a:p>
            <a:endParaRPr/>
          </a:p>
          <a:p>
            <a:r>
              <a:t>We’ll get a ton of in-class practice reading and writing code, so the course quickly becomes “code-centric”. </a:t>
            </a:r>
          </a:p>
          <a:p>
            <a:endParaRPr/>
          </a:p>
          <a:p>
            <a:r>
              <a:t>Most days will be much less presentation-heavy than today.</a:t>
            </a:r>
          </a:p>
          <a:p>
            <a:endParaRPr/>
          </a:p>
          <a:p>
            <a:r>
              <a:t>Questions?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237"/>
          <p:cNvSpPr>
            <a:spLocks noGrp="1" noRot="1" noChangeAspect="1"/>
          </p:cNvSpPr>
          <p:nvPr>
            <p:ph type="sldImg"/>
          </p:nvPr>
        </p:nvSpPr>
        <p:spPr>
          <a:prstGeom prst="rect">
            <a:avLst/>
          </a:prstGeom>
        </p:spPr>
        <p:txBody>
          <a:bodyPr/>
          <a:lstStyle/>
          <a:p>
            <a:endParaRPr/>
          </a:p>
        </p:txBody>
      </p:sp>
      <p:sp>
        <p:nvSpPr>
          <p:cNvPr id="238" name="Shape 238"/>
          <p:cNvSpPr>
            <a:spLocks noGrp="1"/>
          </p:cNvSpPr>
          <p:nvPr>
            <p:ph type="body" sz="quarter" idx="1"/>
          </p:nvPr>
        </p:nvSpPr>
        <p:spPr>
          <a:prstGeom prst="rect">
            <a:avLst/>
          </a:prstGeom>
        </p:spPr>
        <p:txBody>
          <a:bodyPr/>
          <a:lstStyle/>
          <a:p>
            <a:r>
              <a:t>So next up I want to spend a little bit of time checking that everyone has everything they need installed (from the pre-work).</a:t>
            </a:r>
          </a:p>
          <a:p>
            <a:endParaRPr/>
          </a:p>
          <a:p>
            <a:r>
              <a:t>If you can check off all of these things, spend this time helping your neighbors. This should become a habit – try to ask for help form your neighbors before going to a TA (you will both learn more along the way). &lt; We’ll talk more about this soon.</a:t>
            </a:r>
          </a:p>
          <a:p>
            <a:endParaRPr/>
          </a:p>
          <a:p>
            <a:r>
              <a:t>That said, let’s check some things off of a list.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Shape 253"/>
          <p:cNvSpPr>
            <a:spLocks noGrp="1" noRot="1" noChangeAspect="1"/>
          </p:cNvSpPr>
          <p:nvPr>
            <p:ph type="sldImg"/>
          </p:nvPr>
        </p:nvSpPr>
        <p:spPr>
          <a:prstGeom prst="rect">
            <a:avLst/>
          </a:prstGeom>
        </p:spPr>
        <p:txBody>
          <a:bodyPr/>
          <a:lstStyle/>
          <a:p>
            <a:endParaRPr/>
          </a:p>
        </p:txBody>
      </p:sp>
      <p:sp>
        <p:nvSpPr>
          <p:cNvPr id="254" name="Shape 254"/>
          <p:cNvSpPr>
            <a:spLocks noGrp="1"/>
          </p:cNvSpPr>
          <p:nvPr>
            <p:ph type="body" sz="quarter" idx="1"/>
          </p:nvPr>
        </p:nvSpPr>
        <p:spPr>
          <a:prstGeom prst="rect">
            <a:avLst/>
          </a:prstGeom>
        </p:spPr>
        <p:txBody>
          <a:bodyPr/>
          <a:lstStyle/>
          <a:p>
            <a:r>
              <a:t>So what exactly does it mean to be a “full stack developer?”</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Shape 258"/>
          <p:cNvSpPr>
            <a:spLocks noGrp="1" noRot="1" noChangeAspect="1"/>
          </p:cNvSpPr>
          <p:nvPr>
            <p:ph type="sldImg"/>
          </p:nvPr>
        </p:nvSpPr>
        <p:spPr>
          <a:prstGeom prst="rect">
            <a:avLst/>
          </a:prstGeom>
        </p:spPr>
        <p:txBody>
          <a:bodyPr/>
          <a:lstStyle/>
          <a:p>
            <a:endParaRPr/>
          </a:p>
        </p:txBody>
      </p:sp>
      <p:sp>
        <p:nvSpPr>
          <p:cNvPr id="259" name="Shape 259"/>
          <p:cNvSpPr>
            <a:spLocks noGrp="1"/>
          </p:cNvSpPr>
          <p:nvPr>
            <p:ph type="body" sz="quarter" idx="1"/>
          </p:nvPr>
        </p:nvSpPr>
        <p:spPr>
          <a:prstGeom prst="rect">
            <a:avLst/>
          </a:prstGeom>
        </p:spPr>
        <p:txBody>
          <a:bodyPr/>
          <a:lstStyle/>
          <a:p>
            <a:r>
              <a:t>Let’s use YouTube as an example. (Go to YouTube and do basic search)</a:t>
            </a:r>
          </a:p>
          <a:p>
            <a:endParaRPr/>
          </a:p>
          <a:p>
            <a:r>
              <a:t>You’ll learn all of this in time, but a basic YouTube search requires two things:</a:t>
            </a:r>
          </a:p>
          <a:p>
            <a:pPr marL="228600" indent="-228600">
              <a:buSzPct val="100000"/>
              <a:buAutoNum type="arabicParenR"/>
            </a:pPr>
            <a:r>
              <a:t>A ”frontend” – the graphical user interface which responds to what I type</a:t>
            </a:r>
          </a:p>
          <a:p>
            <a:pPr marL="228600" indent="-228600">
              <a:buSzPct val="100000"/>
              <a:buAutoNum type="arabicParenR"/>
            </a:pPr>
            <a:r>
              <a:t>A “backend” – the code on the “server side” that is able to do the logic behind the search, find the relevant videos, and send them along</a:t>
            </a:r>
          </a:p>
          <a:p>
            <a:pPr marL="228600" indent="-228600">
              <a:buSzPct val="100000"/>
              <a:buAutoNum type="arabicParenR"/>
            </a:pPr>
            <a:endParaRPr/>
          </a:p>
          <a:p>
            <a:r>
              <a:t>(Go to next slide)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hape 265"/>
          <p:cNvSpPr>
            <a:spLocks noGrp="1" noRot="1" noChangeAspect="1"/>
          </p:cNvSpPr>
          <p:nvPr>
            <p:ph type="sldImg"/>
          </p:nvPr>
        </p:nvSpPr>
        <p:spPr>
          <a:prstGeom prst="rect">
            <a:avLst/>
          </a:prstGeom>
        </p:spPr>
        <p:txBody>
          <a:bodyPr/>
          <a:lstStyle/>
          <a:p>
            <a:endParaRPr/>
          </a:p>
        </p:txBody>
      </p:sp>
      <p:sp>
        <p:nvSpPr>
          <p:cNvPr id="266" name="Shape 266"/>
          <p:cNvSpPr>
            <a:spLocks noGrp="1"/>
          </p:cNvSpPr>
          <p:nvPr>
            <p:ph type="body" sz="quarter" idx="1"/>
          </p:nvPr>
        </p:nvSpPr>
        <p:spPr>
          <a:prstGeom prst="rect">
            <a:avLst/>
          </a:prstGeom>
        </p:spPr>
        <p:txBody>
          <a:bodyPr/>
          <a:lstStyle/>
          <a:p>
            <a:r>
              <a:t>Websites today are all about reading code for these components – “frontend” and “backend”</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hape 272"/>
          <p:cNvSpPr>
            <a:spLocks noGrp="1" noRot="1" noChangeAspect="1"/>
          </p:cNvSpPr>
          <p:nvPr>
            <p:ph type="sldImg"/>
          </p:nvPr>
        </p:nvSpPr>
        <p:spPr>
          <a:prstGeom prst="rect">
            <a:avLst/>
          </a:prstGeom>
        </p:spPr>
        <p:txBody>
          <a:bodyPr/>
          <a:lstStyle/>
          <a:p>
            <a:endParaRPr/>
          </a:p>
        </p:txBody>
      </p:sp>
      <p:sp>
        <p:nvSpPr>
          <p:cNvPr id="273" name="Shape 273"/>
          <p:cNvSpPr>
            <a:spLocks noGrp="1"/>
          </p:cNvSpPr>
          <p:nvPr>
            <p:ph type="body" sz="quarter" idx="1"/>
          </p:nvPr>
        </p:nvSpPr>
        <p:spPr>
          <a:prstGeom prst="rect">
            <a:avLst/>
          </a:prstGeom>
        </p:spPr>
        <p:txBody>
          <a:bodyPr/>
          <a:lstStyle/>
          <a:p>
            <a:r>
              <a:t>That is “Full-Stack Development” – you build can and will build the whole thing.</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a:spLocks noGrp="1" noRot="1" noChangeAspect="1"/>
          </p:cNvSpPr>
          <p:nvPr>
            <p:ph type="sldImg"/>
          </p:nvPr>
        </p:nvSpPr>
        <p:spPr>
          <a:prstGeom prst="rect">
            <a:avLst/>
          </a:prstGeom>
        </p:spPr>
        <p:txBody>
          <a:bodyPr/>
          <a:lstStyle/>
          <a:p>
            <a:endParaRPr/>
          </a:p>
        </p:txBody>
      </p:sp>
      <p:sp>
        <p:nvSpPr>
          <p:cNvPr id="291" name="Shape 291"/>
          <p:cNvSpPr>
            <a:spLocks noGrp="1"/>
          </p:cNvSpPr>
          <p:nvPr>
            <p:ph type="body" sz="quarter" idx="1"/>
          </p:nvPr>
        </p:nvSpPr>
        <p:spPr>
          <a:prstGeom prst="rect">
            <a:avLst/>
          </a:prstGeom>
        </p:spPr>
        <p:txBody>
          <a:bodyPr/>
          <a:lstStyle/>
          <a:p>
            <a:r>
              <a:t>In this course, you’ll learn everything you need to be able to do this – </a:t>
            </a:r>
            <a:br/>
            <a:endParaRPr/>
          </a:p>
          <a:p>
            <a:r>
              <a:t>you’ll be able to build complex web applications even as a single developer.</a:t>
            </a:r>
          </a:p>
          <a:p>
            <a:endParaRPr/>
          </a:p>
          <a:p>
            <a:endParaRPr/>
          </a:p>
          <a:p>
            <a:r>
              <a:t>Questions?</a:t>
            </a:r>
          </a:p>
          <a:p>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p>
            <a:r>
              <a:t>The terminal is the portal to your computer – it allows you to run and even script commands that can create files, folders, and more.</a:t>
            </a:r>
          </a:p>
          <a:p>
            <a:endParaRPr/>
          </a:p>
          <a:p>
            <a:r>
              <a:t>It is extremely important that you get intimately familiar with the terminal as soon as possible, as you’ll use it for almost everything. It is fast and powerful.</a:t>
            </a:r>
          </a:p>
          <a:p>
            <a:endParaRPr/>
          </a:p>
          <a:p>
            <a:r>
              <a:t>NEXT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hape 302"/>
          <p:cNvSpPr>
            <a:spLocks noGrp="1" noRot="1" noChangeAspect="1"/>
          </p:cNvSpPr>
          <p:nvPr>
            <p:ph type="sldImg"/>
          </p:nvPr>
        </p:nvSpPr>
        <p:spPr>
          <a:prstGeom prst="rect">
            <a:avLst/>
          </a:prstGeom>
        </p:spPr>
        <p:txBody>
          <a:bodyPr/>
          <a:lstStyle/>
          <a:p>
            <a:endParaRPr/>
          </a:p>
        </p:txBody>
      </p:sp>
      <p:sp>
        <p:nvSpPr>
          <p:cNvPr id="303" name="Shape 303"/>
          <p:cNvSpPr>
            <a:spLocks noGrp="1"/>
          </p:cNvSpPr>
          <p:nvPr>
            <p:ph type="body" sz="quarter" idx="1"/>
          </p:nvPr>
        </p:nvSpPr>
        <p:spPr>
          <a:prstGeom prst="rect">
            <a:avLst/>
          </a:prstGeom>
        </p:spPr>
        <p:txBody>
          <a:bodyPr/>
          <a:lstStyle/>
          <a:p>
            <a:r>
              <a:t>So let’s run through a couple of examples.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a:spLocks noGrp="1" noRot="1" noChangeAspect="1"/>
          </p:cNvSpPr>
          <p:nvPr>
            <p:ph type="sldImg"/>
          </p:nvPr>
        </p:nvSpPr>
        <p:spPr>
          <a:prstGeom prst="rect">
            <a:avLst/>
          </a:prstGeom>
        </p:spPr>
        <p:txBody>
          <a:bodyPr/>
          <a:lstStyle/>
          <a:p>
            <a:endParaRPr/>
          </a:p>
        </p:txBody>
      </p:sp>
      <p:sp>
        <p:nvSpPr>
          <p:cNvPr id="310" name="Shape 310"/>
          <p:cNvSpPr>
            <a:spLocks noGrp="1"/>
          </p:cNvSpPr>
          <p:nvPr>
            <p:ph type="body" sz="quarter" idx="1"/>
          </p:nvPr>
        </p:nvSpPr>
        <p:spPr>
          <a:prstGeom prst="rect">
            <a:avLst/>
          </a:prstGeom>
        </p:spPr>
        <p:txBody>
          <a:bodyPr/>
          <a:lstStyle/>
          <a:p>
            <a:r>
              <a:t>Your turn!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Shape 123"/>
          <p:cNvSpPr>
            <a:spLocks noGrp="1" noRot="1" noChangeAspect="1"/>
          </p:cNvSpPr>
          <p:nvPr>
            <p:ph type="sldImg"/>
          </p:nvPr>
        </p:nvSpPr>
        <p:spPr>
          <a:prstGeom prst="rect">
            <a:avLst/>
          </a:prstGeom>
        </p:spPr>
        <p:txBody>
          <a:bodyPr/>
          <a:lstStyle/>
          <a:p>
            <a:endParaRPr/>
          </a:p>
        </p:txBody>
      </p:sp>
      <p:sp>
        <p:nvSpPr>
          <p:cNvPr id="124" name="Shape 124"/>
          <p:cNvSpPr>
            <a:spLocks noGrp="1"/>
          </p:cNvSpPr>
          <p:nvPr>
            <p:ph type="body" sz="quarter" idx="1"/>
          </p:nvPr>
        </p:nvSpPr>
        <p:spPr>
          <a:prstGeom prst="rect">
            <a:avLst/>
          </a:prstGeom>
        </p:spPr>
        <p:txBody>
          <a:bodyPr/>
          <a:lstStyle/>
          <a:p>
            <a:r>
              <a:t>This program will not be a traditional college class. We're here to support you 100% of the way to really help you achieve their goals.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Shape 320"/>
          <p:cNvSpPr>
            <a:spLocks noGrp="1" noRot="1" noChangeAspect="1"/>
          </p:cNvSpPr>
          <p:nvPr>
            <p:ph type="sldImg"/>
          </p:nvPr>
        </p:nvSpPr>
        <p:spPr>
          <a:prstGeom prst="rect">
            <a:avLst/>
          </a:prstGeom>
        </p:spPr>
        <p:txBody>
          <a:bodyPr/>
          <a:lstStyle/>
          <a:p>
            <a:endParaRPr/>
          </a:p>
        </p:txBody>
      </p:sp>
      <p:sp>
        <p:nvSpPr>
          <p:cNvPr id="321" name="Shape 321"/>
          <p:cNvSpPr>
            <a:spLocks noGrp="1"/>
          </p:cNvSpPr>
          <p:nvPr>
            <p:ph type="body" sz="quarter" idx="1"/>
          </p:nvPr>
        </p:nvSpPr>
        <p:spPr>
          <a:prstGeom prst="rect">
            <a:avLst/>
          </a:prstGeom>
        </p:spPr>
        <p:txBody>
          <a:bodyPr/>
          <a:lstStyle/>
          <a:p>
            <a:r>
              <a:t>Re-ask the questions after a couple of minutes walking neighbor-discussion:</a:t>
            </a:r>
          </a:p>
          <a:p>
            <a:pPr marL="171450" indent="-171450">
              <a:buSzPct val="100000"/>
              <a:buChar char="-"/>
            </a:pPr>
            <a:r>
              <a:t>How do you create a new folder?</a:t>
            </a:r>
          </a:p>
          <a:p>
            <a:pPr marL="171450" indent="-171450">
              <a:buSzPct val="100000"/>
              <a:buChar char="-"/>
            </a:pPr>
            <a:r>
              <a:t>How do you create a new file?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a:spLocks noGrp="1" noRot="1" noChangeAspect="1"/>
          </p:cNvSpPr>
          <p:nvPr>
            <p:ph type="sldImg"/>
          </p:nvPr>
        </p:nvSpPr>
        <p:spPr>
          <a:prstGeom prst="rect">
            <a:avLst/>
          </a:prstGeom>
        </p:spPr>
        <p:txBody>
          <a:bodyPr/>
          <a:lstStyle/>
          <a:p>
            <a:endParaRPr/>
          </a:p>
        </p:txBody>
      </p:sp>
      <p:sp>
        <p:nvSpPr>
          <p:cNvPr id="325" name="Shape 325"/>
          <p:cNvSpPr>
            <a:spLocks noGrp="1"/>
          </p:cNvSpPr>
          <p:nvPr>
            <p:ph type="body" sz="quarter" idx="1"/>
          </p:nvPr>
        </p:nvSpPr>
        <p:spPr>
          <a:prstGeom prst="rect">
            <a:avLst/>
          </a:prstGeom>
        </p:spPr>
        <p:txBody>
          <a:bodyPr/>
          <a:lstStyle/>
          <a:p>
            <a:r>
              <a:t>Now that you can create HTML files from the terminal, let’s create one and actually write some HTML.</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noRot="1" noChangeAspect="1"/>
          </p:cNvSpPr>
          <p:nvPr>
            <p:ph type="sldImg"/>
          </p:nvPr>
        </p:nvSpPr>
        <p:spPr>
          <a:prstGeom prst="rect">
            <a:avLst/>
          </a:prstGeom>
        </p:spPr>
        <p:txBody>
          <a:bodyPr/>
          <a:lstStyle/>
          <a:p>
            <a:endParaRPr/>
          </a:p>
        </p:txBody>
      </p:sp>
      <p:sp>
        <p:nvSpPr>
          <p:cNvPr id="129" name="Shape 129"/>
          <p:cNvSpPr>
            <a:spLocks noGrp="1"/>
          </p:cNvSpPr>
          <p:nvPr>
            <p:ph type="body" sz="quarter" idx="1"/>
          </p:nvPr>
        </p:nvSpPr>
        <p:spPr>
          <a:prstGeom prst="rect">
            <a:avLst/>
          </a:prstGeom>
        </p:spPr>
        <p:txBody>
          <a:bodyPr/>
          <a:lstStyle/>
          <a:p>
            <a:r>
              <a:t>There are a few things you can do to ensure your success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r>
              <a:t>First off, don’t be this guy.</a:t>
            </a:r>
          </a:p>
          <a:p>
            <a:endParaRPr/>
          </a:p>
          <a:p>
            <a:r>
              <a:t>Those that have the hardest time in the program are not the ones who came in knowing no programming. </a:t>
            </a:r>
          </a:p>
          <a:p>
            <a:endParaRPr/>
          </a:p>
          <a:p>
            <a:r>
              <a:t>It’s not the ones who haven’t played around with HTML, CSS, or Javascript.</a:t>
            </a:r>
          </a:p>
          <a:p>
            <a:endParaRPr/>
          </a:p>
          <a:p>
            <a:r>
              <a:t>It’s the ones who walk in thinking they either A) Know more than they do. Or B) Are experts in a completely different field. </a:t>
            </a:r>
          </a:p>
          <a:p>
            <a:endParaRPr/>
          </a:p>
          <a:p>
            <a:r>
              <a:t>There is something that stops people like this from accepting the reality.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Shape 140"/>
          <p:cNvSpPr>
            <a:spLocks noGrp="1" noRot="1" noChangeAspect="1"/>
          </p:cNvSpPr>
          <p:nvPr>
            <p:ph type="sldImg"/>
          </p:nvPr>
        </p:nvSpPr>
        <p:spPr>
          <a:prstGeom prst="rect">
            <a:avLst/>
          </a:prstGeom>
        </p:spPr>
        <p:txBody>
          <a:bodyPr/>
          <a:lstStyle/>
          <a:p>
            <a:endParaRPr/>
          </a:p>
        </p:txBody>
      </p:sp>
      <p:sp>
        <p:nvSpPr>
          <p:cNvPr id="141" name="Shape 141"/>
          <p:cNvSpPr>
            <a:spLocks noGrp="1"/>
          </p:cNvSpPr>
          <p:nvPr>
            <p:ph type="body" sz="quarter" idx="1"/>
          </p:nvPr>
        </p:nvSpPr>
        <p:spPr>
          <a:prstGeom prst="rect">
            <a:avLst/>
          </a:prstGeom>
        </p:spPr>
        <p:txBody>
          <a:bodyPr/>
          <a:lstStyle/>
          <a:p>
            <a:r>
              <a:t>Be this guy.</a:t>
            </a:r>
            <a:br/>
            <a:br/>
            <a:r>
              <a:t>Having a humble attitude is the first requirement of being successful in this program.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p>
            <a:r>
              <a:t>Don’t be frustrated! Keep an open mind – you’re here to learn.</a:t>
            </a:r>
          </a:p>
          <a:p>
            <a:endParaRPr/>
          </a:p>
          <a:p>
            <a:r>
              <a:t>You mastery of other subjects, educational backgrounds, and professional successes do not guarantee that you will do well here. The only thing that will guarantee success is hard work, humility, and a relentless desire to be better.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noRot="1" noChangeAspect="1"/>
          </p:cNvSpPr>
          <p:nvPr>
            <p:ph type="sldImg"/>
          </p:nvPr>
        </p:nvSpPr>
        <p:spPr>
          <a:prstGeom prst="rect">
            <a:avLst/>
          </a:prstGeom>
        </p:spPr>
        <p:txBody>
          <a:bodyPr/>
          <a:lstStyle/>
          <a:p>
            <a:endParaRPr/>
          </a:p>
        </p:txBody>
      </p:sp>
      <p:sp>
        <p:nvSpPr>
          <p:cNvPr id="154" name="Shape 154"/>
          <p:cNvSpPr>
            <a:spLocks noGrp="1"/>
          </p:cNvSpPr>
          <p:nvPr>
            <p:ph type="body" sz="quarter" idx="1"/>
          </p:nvPr>
        </p:nvSpPr>
        <p:spPr>
          <a:prstGeom prst="rect">
            <a:avLst/>
          </a:prstGeom>
        </p:spPr>
        <p:txBody>
          <a:bodyPr/>
          <a:lstStyle/>
          <a:p>
            <a:r>
              <a:t>You are a blank slate.</a:t>
            </a:r>
            <a:br/>
            <a:br/>
            <a:r>
              <a:t>Seriously. Don’t lose sight of this image. At first it may feel intimidating. Knowing how little you know. But relish the opportunity and take the privileges it comes with.</a:t>
            </a:r>
          </a:p>
          <a:p>
            <a:endParaRPr/>
          </a:p>
          <a:p>
            <a:r>
              <a:t>You have permission to struggle. To fail. To not “get” everything immediately.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prstGeom prst="rect">
            <a:avLst/>
          </a:prstGeom>
        </p:spPr>
        <p:txBody>
          <a:bodyPr/>
          <a:lstStyle/>
          <a:p>
            <a:endParaRPr/>
          </a:p>
        </p:txBody>
      </p:sp>
      <p:sp>
        <p:nvSpPr>
          <p:cNvPr id="158" name="Shape 158"/>
          <p:cNvSpPr>
            <a:spLocks noGrp="1"/>
          </p:cNvSpPr>
          <p:nvPr>
            <p:ph type="body" sz="quarter" idx="1"/>
          </p:nvPr>
        </p:nvSpPr>
        <p:spPr>
          <a:prstGeom prst="rect">
            <a:avLst/>
          </a:prstGeom>
        </p:spPr>
        <p:txBody>
          <a:bodyPr/>
          <a:lstStyle/>
          <a:p>
            <a:r>
              <a:t>So how does one learn? Well…</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4" name="Title Text"/>
          <p:cNvSpPr txBox="1">
            <a:spLocks noGrp="1"/>
          </p:cNvSpPr>
          <p:nvPr>
            <p:ph type="title"/>
          </p:nvPr>
        </p:nvSpPr>
        <p:spPr>
          <a:prstGeom prst="rect">
            <a:avLst/>
          </a:prstGeom>
        </p:spPr>
        <p:txBody>
          <a:bodyPr/>
          <a:lstStyle/>
          <a:p>
            <a:r>
              <a:t>Title Text</a:t>
            </a:r>
          </a:p>
        </p:txBody>
      </p:sp>
      <p:sp>
        <p:nvSpPr>
          <p:cNvPr id="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1_Blank">
    <p:spTree>
      <p:nvGrpSpPr>
        <p:cNvPr id="1" name=""/>
        <p:cNvGrpSpPr/>
        <p:nvPr/>
      </p:nvGrpSpPr>
      <p:grpSpPr>
        <a:xfrm>
          <a:off x="0" y="0"/>
          <a:ext cx="0" cy="0"/>
          <a:chOff x="0" y="0"/>
          <a:chExt cx="0" cy="0"/>
        </a:xfrm>
      </p:grpSpPr>
      <p:sp>
        <p:nvSpPr>
          <p:cNvPr id="22" name="Rectangle 5"/>
          <p:cNvSpPr/>
          <p:nvPr/>
        </p:nvSpPr>
        <p:spPr>
          <a:xfrm>
            <a:off x="0" y="0"/>
            <a:ext cx="9144000" cy="6858000"/>
          </a:xfrm>
          <a:prstGeom prst="rect">
            <a:avLst/>
          </a:prstGeom>
          <a:solidFill>
            <a:srgbClr val="1D1A36"/>
          </a:solidFill>
          <a:ln w="12700">
            <a:solidFill>
              <a:srgbClr val="42719B"/>
            </a:solidFill>
            <a:miter/>
          </a:ln>
        </p:spPr>
        <p:txBody>
          <a:bodyPr lIns="45719" rIns="45719" anchor="ctr"/>
          <a:lstStyle/>
          <a:p>
            <a:pPr algn="ctr">
              <a:defRPr>
                <a:solidFill>
                  <a:srgbClr val="FFFFFF"/>
                </a:solidFill>
              </a:defRPr>
            </a:pPr>
            <a:endParaRPr/>
          </a:p>
        </p:txBody>
      </p:sp>
      <p:sp>
        <p:nvSpPr>
          <p:cNvPr id="23"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endParaRPr/>
          </a:p>
        </p:txBody>
      </p:sp>
      <p:sp>
        <p:nvSpPr>
          <p:cNvPr id="24" name="Title Text"/>
          <p:cNvSpPr txBox="1">
            <a:spLocks noGrp="1"/>
          </p:cNvSpPr>
          <p:nvPr>
            <p:ph type="title"/>
          </p:nvPr>
        </p:nvSpPr>
        <p:spPr>
          <a:prstGeom prst="rect">
            <a:avLst/>
          </a:prstGeom>
        </p:spPr>
        <p:txBody>
          <a:bodyPr/>
          <a:lstStyle>
            <a:lvl1pPr>
              <a:defRPr i="1"/>
            </a:lvl1pPr>
          </a:lstStyle>
          <a:p>
            <a:r>
              <a:t>Title Text</a:t>
            </a: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nd Content">
    <p:bg>
      <p:bgPr>
        <a:solidFill>
          <a:srgbClr val="FFFFFF"/>
        </a:solidFill>
        <a:effectLst/>
      </p:bgPr>
    </p:bg>
    <p:spTree>
      <p:nvGrpSpPr>
        <p:cNvPr id="1" name=""/>
        <p:cNvGrpSpPr/>
        <p:nvPr/>
      </p:nvGrpSpPr>
      <p:grpSpPr>
        <a:xfrm>
          <a:off x="0" y="0"/>
          <a:ext cx="0" cy="0"/>
          <a:chOff x="0" y="0"/>
          <a:chExt cx="0" cy="0"/>
        </a:xfrm>
      </p:grpSpPr>
      <p:sp>
        <p:nvSpPr>
          <p:cNvPr id="32" name="Flowchart: Process 5"/>
          <p:cNvSpPr/>
          <p:nvPr/>
        </p:nvSpPr>
        <p:spPr>
          <a:xfrm>
            <a:off x="-1" y="6418964"/>
            <a:ext cx="9155743" cy="457748"/>
          </a:xfrm>
          <a:prstGeom prst="rect">
            <a:avLst/>
          </a:prstGeom>
          <a:solidFill>
            <a:srgbClr val="1D1A36"/>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33" name="Title Text"/>
          <p:cNvSpPr txBox="1">
            <a:spLocks noGrp="1"/>
          </p:cNvSpPr>
          <p:nvPr>
            <p:ph type="title"/>
          </p:nvPr>
        </p:nvSpPr>
        <p:spPr>
          <a:xfrm>
            <a:off x="304800" y="0"/>
            <a:ext cx="5470527" cy="653854"/>
          </a:xfrm>
          <a:prstGeom prst="rect">
            <a:avLst/>
          </a:prstGeom>
        </p:spPr>
        <p:txBody>
          <a:bodyPr/>
          <a:lstStyle>
            <a:lvl1pPr>
              <a:defRPr sz="2400">
                <a:solidFill>
                  <a:srgbClr val="000000"/>
                </a:solidFill>
              </a:defRPr>
            </a:lvl1pPr>
          </a:lstStyle>
          <a:p>
            <a:r>
              <a:t>Title Text</a:t>
            </a:r>
          </a:p>
        </p:txBody>
      </p:sp>
      <p:sp>
        <p:nvSpPr>
          <p:cNvPr id="34" name="Straight Connector 6"/>
          <p:cNvSpPr/>
          <p:nvPr/>
        </p:nvSpPr>
        <p:spPr>
          <a:xfrm>
            <a:off x="0" y="653853"/>
            <a:ext cx="9144001" cy="1"/>
          </a:xfrm>
          <a:prstGeom prst="line">
            <a:avLst/>
          </a:prstGeom>
          <a:ln w="41275">
            <a:solidFill>
              <a:srgbClr val="C83232"/>
            </a:solidFill>
            <a:miter/>
          </a:ln>
        </p:spPr>
        <p:txBody>
          <a:bodyPr lIns="45719" rIns="45719"/>
          <a:lstStyle/>
          <a:p>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Only">
    <p:bg>
      <p:bgPr>
        <a:solidFill>
          <a:srgbClr val="FFFFFF"/>
        </a:solidFill>
        <a:effectLst/>
      </p:bgPr>
    </p:bg>
    <p:spTree>
      <p:nvGrpSpPr>
        <p:cNvPr id="1" name=""/>
        <p:cNvGrpSpPr/>
        <p:nvPr/>
      </p:nvGrpSpPr>
      <p:grpSpPr>
        <a:xfrm>
          <a:off x="0" y="0"/>
          <a:ext cx="0" cy="0"/>
          <a:chOff x="0" y="0"/>
          <a:chExt cx="0" cy="0"/>
        </a:xfrm>
      </p:grpSpPr>
      <p:sp>
        <p:nvSpPr>
          <p:cNvPr id="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 and Content">
    <p:bg>
      <p:bgPr>
        <a:solidFill>
          <a:srgbClr val="FFFFFF"/>
        </a:solidFill>
        <a:effectLst/>
      </p:bgPr>
    </p:bg>
    <p:spTree>
      <p:nvGrpSpPr>
        <p:cNvPr id="1" name=""/>
        <p:cNvGrpSpPr/>
        <p:nvPr/>
      </p:nvGrpSpPr>
      <p:grpSpPr>
        <a:xfrm>
          <a:off x="0" y="0"/>
          <a:ext cx="0" cy="0"/>
          <a:chOff x="0" y="0"/>
          <a:chExt cx="0" cy="0"/>
        </a:xfrm>
      </p:grpSpPr>
      <p:sp>
        <p:nvSpPr>
          <p:cNvPr id="49" name="Shape 77"/>
          <p:cNvSpPr/>
          <p:nvPr/>
        </p:nvSpPr>
        <p:spPr>
          <a:xfrm>
            <a:off x="-1" y="6418964"/>
            <a:ext cx="9155743" cy="457748"/>
          </a:xfrm>
          <a:prstGeom prst="rect">
            <a:avLst/>
          </a:prstGeom>
          <a:solidFill>
            <a:srgbClr val="1D1A36"/>
          </a:solidFill>
          <a:ln w="12700">
            <a:miter lim="400000"/>
          </a:ln>
        </p:spPr>
        <p:txBody>
          <a:bodyPr lIns="45718" tIns="45718" rIns="45718" bIns="45718" anchor="ctr"/>
          <a:lstStyle/>
          <a:p>
            <a:pPr algn="ctr">
              <a:defRPr sz="1300">
                <a:solidFill>
                  <a:srgbClr val="FFFFFF"/>
                </a:solidFill>
                <a:latin typeface="Arial"/>
                <a:ea typeface="Arial"/>
                <a:cs typeface="Arial"/>
                <a:sym typeface="Arial"/>
              </a:defRPr>
            </a:pPr>
            <a:endParaRPr/>
          </a:p>
        </p:txBody>
      </p:sp>
      <p:sp>
        <p:nvSpPr>
          <p:cNvPr id="50" name="Shape 80"/>
          <p:cNvSpPr/>
          <p:nvPr/>
        </p:nvSpPr>
        <p:spPr>
          <a:xfrm>
            <a:off x="-2" y="653852"/>
            <a:ext cx="9144005" cy="6"/>
          </a:xfrm>
          <a:prstGeom prst="line">
            <a:avLst/>
          </a:prstGeom>
          <a:ln w="41275">
            <a:solidFill>
              <a:srgbClr val="C83232"/>
            </a:solidFill>
            <a:miter/>
          </a:ln>
        </p:spPr>
        <p:txBody>
          <a:bodyPr lIns="45718" tIns="45718" rIns="45718" bIns="45718"/>
          <a:lstStyle/>
          <a:p>
            <a:endParaRPr/>
          </a:p>
        </p:txBody>
      </p:sp>
      <p:sp>
        <p:nvSpPr>
          <p:cNvPr id="51" name="Title Text"/>
          <p:cNvSpPr txBox="1">
            <a:spLocks noGrp="1"/>
          </p:cNvSpPr>
          <p:nvPr>
            <p:ph type="title"/>
          </p:nvPr>
        </p:nvSpPr>
        <p:spPr>
          <a:xfrm>
            <a:off x="304800" y="0"/>
            <a:ext cx="5470527" cy="653854"/>
          </a:xfrm>
          <a:prstGeom prst="rect">
            <a:avLst/>
          </a:prstGeom>
        </p:spPr>
        <p:txBody>
          <a:bodyPr lIns="45718" tIns="45718" rIns="45718" bIns="45718"/>
          <a:lstStyle>
            <a:lvl1pPr>
              <a:defRPr sz="2400">
                <a:solidFill>
                  <a:srgbClr val="000000"/>
                </a:solidFill>
              </a:defRPr>
            </a:lvl1pPr>
          </a:lstStyle>
          <a:p>
            <a:r>
              <a:t>Title Text</a:t>
            </a:r>
          </a:p>
        </p:txBody>
      </p:sp>
      <p:sp>
        <p:nvSpPr>
          <p:cNvPr id="52" name="Slide Number"/>
          <p:cNvSpPr txBox="1">
            <a:spLocks noGrp="1"/>
          </p:cNvSpPr>
          <p:nvPr>
            <p:ph type="sldNum" sz="quarter" idx="2"/>
          </p:nvPr>
        </p:nvSpPr>
        <p:spPr>
          <a:xfrm>
            <a:off x="6329183" y="6247132"/>
            <a:ext cx="224018" cy="218437"/>
          </a:xfrm>
          <a:prstGeom prst="rect">
            <a:avLst/>
          </a:prstGeom>
        </p:spPr>
        <p:txBody>
          <a:bodyPr lIns="45718" tIns="45718" rIns="45718" bIns="45718"/>
          <a:lstStyle>
            <a:lvl1pPr>
              <a:defRPr sz="900"/>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1_Blank">
    <p:spTree>
      <p:nvGrpSpPr>
        <p:cNvPr id="1" name=""/>
        <p:cNvGrpSpPr/>
        <p:nvPr/>
      </p:nvGrpSpPr>
      <p:grpSpPr>
        <a:xfrm>
          <a:off x="0" y="0"/>
          <a:ext cx="0" cy="0"/>
          <a:chOff x="0" y="0"/>
          <a:chExt cx="0" cy="0"/>
        </a:xfrm>
      </p:grpSpPr>
      <p:sp>
        <p:nvSpPr>
          <p:cNvPr id="59" name="Shape 66"/>
          <p:cNvSpPr/>
          <p:nvPr/>
        </p:nvSpPr>
        <p:spPr>
          <a:xfrm>
            <a:off x="0" y="0"/>
            <a:ext cx="9144000" cy="6858000"/>
          </a:xfrm>
          <a:prstGeom prst="rect">
            <a:avLst/>
          </a:prstGeom>
          <a:solidFill>
            <a:srgbClr val="1D1A36"/>
          </a:solidFill>
          <a:ln w="12700">
            <a:solidFill>
              <a:srgbClr val="42719B"/>
            </a:solidFill>
            <a:miter/>
          </a:ln>
        </p:spPr>
        <p:txBody>
          <a:bodyPr lIns="45718" tIns="45718" rIns="45718" bIns="45718" anchor="ctr"/>
          <a:lstStyle/>
          <a:p>
            <a:pPr algn="ctr">
              <a:defRPr>
                <a:solidFill>
                  <a:srgbClr val="FFFFFF"/>
                </a:solidFill>
              </a:defRPr>
            </a:pPr>
            <a:endParaRPr/>
          </a:p>
        </p:txBody>
      </p:sp>
      <p:sp>
        <p:nvSpPr>
          <p:cNvPr id="60" name="Shape 67"/>
          <p:cNvSpPr/>
          <p:nvPr/>
        </p:nvSpPr>
        <p:spPr>
          <a:xfrm>
            <a:off x="426887" y="3737612"/>
            <a:ext cx="6335867" cy="34294"/>
          </a:xfrm>
          <a:prstGeom prst="rect">
            <a:avLst/>
          </a:prstGeom>
          <a:solidFill>
            <a:srgbClr val="FFFFFF"/>
          </a:solidFill>
          <a:ln w="12700">
            <a:miter lim="400000"/>
          </a:ln>
        </p:spPr>
        <p:txBody>
          <a:bodyPr lIns="45718" tIns="45718" rIns="45718" bIns="45718" anchor="ctr"/>
          <a:lstStyle/>
          <a:p>
            <a:pPr algn="ctr">
              <a:defRPr sz="1300">
                <a:solidFill>
                  <a:srgbClr val="FFFFFF"/>
                </a:solidFill>
              </a:defRPr>
            </a:pPr>
            <a:endParaRPr/>
          </a:p>
        </p:txBody>
      </p:sp>
      <p:sp>
        <p:nvSpPr>
          <p:cNvPr id="61" name="Title Text"/>
          <p:cNvSpPr txBox="1">
            <a:spLocks noGrp="1"/>
          </p:cNvSpPr>
          <p:nvPr>
            <p:ph type="title"/>
          </p:nvPr>
        </p:nvSpPr>
        <p:spPr>
          <a:xfrm>
            <a:off x="390606" y="2953542"/>
            <a:ext cx="8229601" cy="871860"/>
          </a:xfrm>
          <a:prstGeom prst="rect">
            <a:avLst/>
          </a:prstGeom>
        </p:spPr>
        <p:txBody>
          <a:bodyPr lIns="45718" tIns="45718" rIns="45718" bIns="45718"/>
          <a:lstStyle>
            <a:lvl1pPr>
              <a:defRPr i="1"/>
            </a:lvl1pPr>
          </a:lstStyle>
          <a:p>
            <a:r>
              <a:t>Title Text</a:t>
            </a:r>
          </a:p>
        </p:txBody>
      </p:sp>
      <p:sp>
        <p:nvSpPr>
          <p:cNvPr id="62" name="Slide Number"/>
          <p:cNvSpPr txBox="1">
            <a:spLocks noGrp="1"/>
          </p:cNvSpPr>
          <p:nvPr>
            <p:ph type="sldNum" sz="quarter" idx="2"/>
          </p:nvPr>
        </p:nvSpPr>
        <p:spPr>
          <a:xfrm>
            <a:off x="6329183" y="6247132"/>
            <a:ext cx="224018" cy="218437"/>
          </a:xfrm>
          <a:prstGeom prst="rect">
            <a:avLst/>
          </a:prstGeom>
        </p:spPr>
        <p:txBody>
          <a:bodyPr lIns="45718" tIns="45718" rIns="45718" bIns="45718"/>
          <a:lstStyle>
            <a:lvl1pPr>
              <a:defRPr sz="900"/>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Rectangle 8"/>
          <p:cNvSpPr/>
          <p:nvPr/>
        </p:nvSpPr>
        <p:spPr>
          <a:xfrm>
            <a:off x="0" y="0"/>
            <a:ext cx="9144000" cy="6858000"/>
          </a:xfrm>
          <a:prstGeom prst="rect">
            <a:avLst/>
          </a:prstGeom>
          <a:solidFill>
            <a:srgbClr val="1D1A36"/>
          </a:solidFill>
          <a:ln w="12700">
            <a:solidFill>
              <a:srgbClr val="42719B"/>
            </a:solidFill>
            <a:miter/>
          </a:ln>
        </p:spPr>
        <p:txBody>
          <a:bodyPr lIns="45719" rIns="45719" anchor="ctr"/>
          <a:lstStyle/>
          <a:p>
            <a:pPr algn="ctr">
              <a:defRPr>
                <a:solidFill>
                  <a:srgbClr val="FFFFFF"/>
                </a:solidFill>
              </a:defRPr>
            </a:pPr>
            <a:endParaRPr/>
          </a:p>
        </p:txBody>
      </p:sp>
      <p:sp>
        <p:nvSpPr>
          <p:cNvPr id="3" name="Flowchart: Process 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4" name="Title 1"/>
          <p:cNvSpPr txBox="1"/>
          <p:nvPr/>
        </p:nvSpPr>
        <p:spPr>
          <a:xfrm>
            <a:off x="426891" y="3962400"/>
            <a:ext cx="3535509" cy="453389"/>
          </a:xfrm>
          <a:prstGeom prst="rect">
            <a:avLst/>
          </a:prstGeom>
          <a:ln w="12700">
            <a:miter lim="400000"/>
          </a:ln>
          <a:extLst>
            <a:ext uri="{C572A759-6A51-4108-AA02-DFA0A04FC94B}">
              <ma14:wrappingTextBoxFlag xmlns:ma14="http://schemas.microsoft.com/office/mac/drawingml/2011/main" xmlns="" val="1"/>
            </a:ext>
          </a:extLst>
        </p:spPr>
        <p:txBody>
          <a:bodyPr lIns="34290" tIns="34290" rIns="34290" bIns="34290" anchor="ctr">
            <a:normAutofit/>
          </a:bodyPr>
          <a:lstStyle>
            <a:lvl1pPr>
              <a:defRPr sz="1900" b="1">
                <a:solidFill>
                  <a:srgbClr val="FFFFFF"/>
                </a:solidFill>
                <a:latin typeface="Arial"/>
                <a:ea typeface="Arial"/>
                <a:cs typeface="Arial"/>
                <a:sym typeface="Arial"/>
              </a:defRPr>
            </a:lvl1pPr>
          </a:lstStyle>
          <a:p>
            <a:r>
              <a:t>The Coding Bootcamp</a:t>
            </a:r>
          </a:p>
        </p:txBody>
      </p:sp>
      <p:sp>
        <p:nvSpPr>
          <p:cNvPr id="5" name="Title Text"/>
          <p:cNvSpPr txBox="1">
            <a:spLocks noGrp="1"/>
          </p:cNvSpPr>
          <p:nvPr>
            <p:ph type="title"/>
          </p:nvPr>
        </p:nvSpPr>
        <p:spPr>
          <a:xfrm>
            <a:off x="390606" y="2953542"/>
            <a:ext cx="8229601" cy="87186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p>
            <a:r>
              <a:t>Title Text</a:t>
            </a:r>
          </a:p>
        </p:txBody>
      </p:sp>
      <p:sp>
        <p:nvSpPr>
          <p:cNvPr id="6" name="Body Level One…"/>
          <p:cNvSpPr txBox="1">
            <a:spLocks noGrp="1"/>
          </p:cNvSpPr>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7" name="Slide Number"/>
          <p:cNvSpPr txBox="1">
            <a:spLocks noGrp="1"/>
          </p:cNvSpPr>
          <p:nvPr>
            <p:ph type="sldNum" sz="quarter" idx="2"/>
          </p:nvPr>
        </p:nvSpPr>
        <p:spPr>
          <a:xfrm>
            <a:off x="4419600" y="6172200"/>
            <a:ext cx="2133600" cy="36830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ransition spd="med"/>
  <p:txStyles>
    <p:titleStyle>
      <a:lvl1pPr marL="0" marR="0" indent="0" algn="l" defTabSz="914400" rtl="0" latinLnBrk="0">
        <a:lnSpc>
          <a:spcPct val="90000"/>
        </a:lnSpc>
        <a:spcBef>
          <a:spcPts val="0"/>
        </a:spcBef>
        <a:spcAft>
          <a:spcPts val="0"/>
        </a:spcAft>
        <a:buClrTx/>
        <a:buSzTx/>
        <a:buFontTx/>
        <a:buNone/>
        <a:tabLst/>
        <a:defRPr sz="4100" b="1" i="0" u="none" strike="noStrike" cap="none" spc="0" baseline="0">
          <a:ln>
            <a:noFill/>
          </a:ln>
          <a:solidFill>
            <a:srgbClr val="FFFFFF"/>
          </a:solidFill>
          <a:uFillTx/>
          <a:latin typeface="Arial"/>
          <a:ea typeface="Arial"/>
          <a:cs typeface="Arial"/>
          <a:sym typeface="Arial"/>
        </a:defRPr>
      </a:lvl1pPr>
      <a:lvl2pPr marL="0" marR="0" indent="0" algn="l" defTabSz="914400" rtl="0" latinLnBrk="0">
        <a:lnSpc>
          <a:spcPct val="90000"/>
        </a:lnSpc>
        <a:spcBef>
          <a:spcPts val="0"/>
        </a:spcBef>
        <a:spcAft>
          <a:spcPts val="0"/>
        </a:spcAft>
        <a:buClrTx/>
        <a:buSzTx/>
        <a:buFontTx/>
        <a:buNone/>
        <a:tabLst/>
        <a:defRPr sz="4100" b="1" i="0" u="none" strike="noStrike" cap="none" spc="0" baseline="0">
          <a:ln>
            <a:noFill/>
          </a:ln>
          <a:solidFill>
            <a:srgbClr val="FFFFFF"/>
          </a:solidFill>
          <a:uFillTx/>
          <a:latin typeface="Arial"/>
          <a:ea typeface="Arial"/>
          <a:cs typeface="Arial"/>
          <a:sym typeface="Arial"/>
        </a:defRPr>
      </a:lvl2pPr>
      <a:lvl3pPr marL="0" marR="0" indent="0" algn="l" defTabSz="914400" rtl="0" latinLnBrk="0">
        <a:lnSpc>
          <a:spcPct val="90000"/>
        </a:lnSpc>
        <a:spcBef>
          <a:spcPts val="0"/>
        </a:spcBef>
        <a:spcAft>
          <a:spcPts val="0"/>
        </a:spcAft>
        <a:buClrTx/>
        <a:buSzTx/>
        <a:buFontTx/>
        <a:buNone/>
        <a:tabLst/>
        <a:defRPr sz="4100" b="1" i="0" u="none" strike="noStrike" cap="none" spc="0" baseline="0">
          <a:ln>
            <a:noFill/>
          </a:ln>
          <a:solidFill>
            <a:srgbClr val="FFFFFF"/>
          </a:solidFill>
          <a:uFillTx/>
          <a:latin typeface="Arial"/>
          <a:ea typeface="Arial"/>
          <a:cs typeface="Arial"/>
          <a:sym typeface="Arial"/>
        </a:defRPr>
      </a:lvl3pPr>
      <a:lvl4pPr marL="0" marR="0" indent="0" algn="l" defTabSz="914400" rtl="0" latinLnBrk="0">
        <a:lnSpc>
          <a:spcPct val="90000"/>
        </a:lnSpc>
        <a:spcBef>
          <a:spcPts val="0"/>
        </a:spcBef>
        <a:spcAft>
          <a:spcPts val="0"/>
        </a:spcAft>
        <a:buClrTx/>
        <a:buSzTx/>
        <a:buFontTx/>
        <a:buNone/>
        <a:tabLst/>
        <a:defRPr sz="4100" b="1" i="0" u="none" strike="noStrike" cap="none" spc="0" baseline="0">
          <a:ln>
            <a:noFill/>
          </a:ln>
          <a:solidFill>
            <a:srgbClr val="FFFFFF"/>
          </a:solidFill>
          <a:uFillTx/>
          <a:latin typeface="Arial"/>
          <a:ea typeface="Arial"/>
          <a:cs typeface="Arial"/>
          <a:sym typeface="Arial"/>
        </a:defRPr>
      </a:lvl4pPr>
      <a:lvl5pPr marL="0" marR="0" indent="0" algn="l" defTabSz="914400" rtl="0" latinLnBrk="0">
        <a:lnSpc>
          <a:spcPct val="90000"/>
        </a:lnSpc>
        <a:spcBef>
          <a:spcPts val="0"/>
        </a:spcBef>
        <a:spcAft>
          <a:spcPts val="0"/>
        </a:spcAft>
        <a:buClrTx/>
        <a:buSzTx/>
        <a:buFontTx/>
        <a:buNone/>
        <a:tabLst/>
        <a:defRPr sz="4100" b="1" i="0" u="none" strike="noStrike" cap="none" spc="0" baseline="0">
          <a:ln>
            <a:noFill/>
          </a:ln>
          <a:solidFill>
            <a:srgbClr val="FFFFFF"/>
          </a:solidFill>
          <a:uFillTx/>
          <a:latin typeface="Arial"/>
          <a:ea typeface="Arial"/>
          <a:cs typeface="Arial"/>
          <a:sym typeface="Arial"/>
        </a:defRPr>
      </a:lvl5pPr>
      <a:lvl6pPr marL="0" marR="0" indent="0" algn="l" defTabSz="914400" rtl="0" latinLnBrk="0">
        <a:lnSpc>
          <a:spcPct val="90000"/>
        </a:lnSpc>
        <a:spcBef>
          <a:spcPts val="0"/>
        </a:spcBef>
        <a:spcAft>
          <a:spcPts val="0"/>
        </a:spcAft>
        <a:buClrTx/>
        <a:buSzTx/>
        <a:buFontTx/>
        <a:buNone/>
        <a:tabLst/>
        <a:defRPr sz="4100" b="1" i="0" u="none" strike="noStrike" cap="none" spc="0" baseline="0">
          <a:ln>
            <a:noFill/>
          </a:ln>
          <a:solidFill>
            <a:srgbClr val="FFFFFF"/>
          </a:solidFill>
          <a:uFillTx/>
          <a:latin typeface="Arial"/>
          <a:ea typeface="Arial"/>
          <a:cs typeface="Arial"/>
          <a:sym typeface="Arial"/>
        </a:defRPr>
      </a:lvl6pPr>
      <a:lvl7pPr marL="0" marR="0" indent="0" algn="l" defTabSz="914400" rtl="0" latinLnBrk="0">
        <a:lnSpc>
          <a:spcPct val="90000"/>
        </a:lnSpc>
        <a:spcBef>
          <a:spcPts val="0"/>
        </a:spcBef>
        <a:spcAft>
          <a:spcPts val="0"/>
        </a:spcAft>
        <a:buClrTx/>
        <a:buSzTx/>
        <a:buFontTx/>
        <a:buNone/>
        <a:tabLst/>
        <a:defRPr sz="4100" b="1" i="0" u="none" strike="noStrike" cap="none" spc="0" baseline="0">
          <a:ln>
            <a:noFill/>
          </a:ln>
          <a:solidFill>
            <a:srgbClr val="FFFFFF"/>
          </a:solidFill>
          <a:uFillTx/>
          <a:latin typeface="Arial"/>
          <a:ea typeface="Arial"/>
          <a:cs typeface="Arial"/>
          <a:sym typeface="Arial"/>
        </a:defRPr>
      </a:lvl7pPr>
      <a:lvl8pPr marL="0" marR="0" indent="0" algn="l" defTabSz="914400" rtl="0" latinLnBrk="0">
        <a:lnSpc>
          <a:spcPct val="90000"/>
        </a:lnSpc>
        <a:spcBef>
          <a:spcPts val="0"/>
        </a:spcBef>
        <a:spcAft>
          <a:spcPts val="0"/>
        </a:spcAft>
        <a:buClrTx/>
        <a:buSzTx/>
        <a:buFontTx/>
        <a:buNone/>
        <a:tabLst/>
        <a:defRPr sz="4100" b="1" i="0" u="none" strike="noStrike" cap="none" spc="0" baseline="0">
          <a:ln>
            <a:noFill/>
          </a:ln>
          <a:solidFill>
            <a:srgbClr val="FFFFFF"/>
          </a:solidFill>
          <a:uFillTx/>
          <a:latin typeface="Arial"/>
          <a:ea typeface="Arial"/>
          <a:cs typeface="Arial"/>
          <a:sym typeface="Arial"/>
        </a:defRPr>
      </a:lvl8pPr>
      <a:lvl9pPr marL="0" marR="0" indent="0" algn="l" defTabSz="914400" rtl="0" latinLnBrk="0">
        <a:lnSpc>
          <a:spcPct val="90000"/>
        </a:lnSpc>
        <a:spcBef>
          <a:spcPts val="0"/>
        </a:spcBef>
        <a:spcAft>
          <a:spcPts val="0"/>
        </a:spcAft>
        <a:buClrTx/>
        <a:buSzTx/>
        <a:buFontTx/>
        <a:buNone/>
        <a:tabLst/>
        <a:defRPr sz="4100" b="1" i="0" u="none" strike="noStrike" cap="none" spc="0" baseline="0">
          <a:ln>
            <a:noFill/>
          </a:ln>
          <a:solidFill>
            <a:srgbClr val="FFFFFF"/>
          </a:solidFill>
          <a:uFillTx/>
          <a:latin typeface="Arial"/>
          <a:ea typeface="Arial"/>
          <a:cs typeface="Arial"/>
          <a:sym typeface="Arial"/>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hyperlink" Target="https://www.youtube.com/watch?v=kMBinXTCrXI&amp;list=PLgJ8UgkiorCnMLsUevoQRxH8t9bt7ne14&amp;index=2" TargetMode="External"/><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lmgtfy.com/?q=google+fu"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3.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hyperlink" Target="https://www.youtube.com/watch?v=ieb6Svbc10E&amp;index=1&amp;list=PLgJ8UgkiorCnMLsUevoQRxH8t9bt7ne14" TargetMode="External"/><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26.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image" Target="../media/image36.png"/></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hyperlink" Target="http://www.w3schools.com/tags/" TargetMode="Externa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p:cNvSpPr txBox="1">
            <a:spLocks noGrp="1"/>
          </p:cNvSpPr>
          <p:nvPr>
            <p:ph type="title"/>
          </p:nvPr>
        </p:nvSpPr>
        <p:spPr>
          <a:xfrm>
            <a:off x="390606" y="2953542"/>
            <a:ext cx="8229601" cy="871860"/>
          </a:xfrm>
          <a:prstGeom prst="rect">
            <a:avLst/>
          </a:prstGeom>
        </p:spPr>
        <p:txBody>
          <a:bodyPr/>
          <a:lstStyle/>
          <a:p>
            <a:r>
              <a:t>The Zen of Coding</a:t>
            </a:r>
          </a:p>
        </p:txBody>
      </p:sp>
      <p:sp>
        <p:nvSpPr>
          <p:cNvPr id="72" name="TextBox 9"/>
          <p:cNvSpPr txBox="1"/>
          <p:nvPr/>
        </p:nvSpPr>
        <p:spPr>
          <a:xfrm>
            <a:off x="390605" y="3894456"/>
            <a:ext cx="2331540" cy="3581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a:solidFill>
                  <a:srgbClr val="FFFFFF"/>
                </a:solidFill>
              </a:defRPr>
            </a:lvl1pPr>
          </a:lstStyle>
          <a:p>
            <a:r>
              <a:t>The Coding Bootcamp</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1"/>
          <p:cNvSpPr txBox="1">
            <a:spLocks noGrp="1"/>
          </p:cNvSpPr>
          <p:nvPr>
            <p:ph type="title"/>
          </p:nvPr>
        </p:nvSpPr>
        <p:spPr>
          <a:xfrm>
            <a:off x="304799" y="-1"/>
            <a:ext cx="5470528" cy="653856"/>
          </a:xfrm>
          <a:prstGeom prst="rect">
            <a:avLst/>
          </a:prstGeom>
        </p:spPr>
        <p:txBody>
          <a:bodyPr/>
          <a:lstStyle/>
          <a:p>
            <a:r>
              <a:t>Don’t Be This Guy…</a:t>
            </a:r>
          </a:p>
        </p:txBody>
      </p:sp>
      <p:pic>
        <p:nvPicPr>
          <p:cNvPr id="134" name="Picture 2" descr="Picture 2"/>
          <p:cNvPicPr>
            <a:picLocks noChangeAspect="1"/>
          </p:cNvPicPr>
          <p:nvPr/>
        </p:nvPicPr>
        <p:blipFill>
          <a:blip r:embed="rId3">
            <a:extLst/>
          </a:blip>
          <a:stretch>
            <a:fillRect/>
          </a:stretch>
        </p:blipFill>
        <p:spPr>
          <a:xfrm>
            <a:off x="1524000" y="1200150"/>
            <a:ext cx="6096000" cy="44577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 name="Shape 607"/>
          <p:cNvSpPr txBox="1">
            <a:spLocks noGrp="1"/>
          </p:cNvSpPr>
          <p:nvPr>
            <p:ph type="title"/>
          </p:nvPr>
        </p:nvSpPr>
        <p:spPr>
          <a:xfrm>
            <a:off x="304796" y="-3"/>
            <a:ext cx="5470533" cy="653860"/>
          </a:xfrm>
          <a:prstGeom prst="rect">
            <a:avLst/>
          </a:prstGeom>
        </p:spPr>
        <p:txBody>
          <a:bodyPr/>
          <a:lstStyle/>
          <a:p>
            <a:r>
              <a:t>Enter CSS - Result</a:t>
            </a:r>
          </a:p>
        </p:txBody>
      </p:sp>
      <p:pic>
        <p:nvPicPr>
          <p:cNvPr id="621" name="image27.png" descr="image27.png"/>
          <p:cNvPicPr>
            <a:picLocks noChangeAspect="1"/>
          </p:cNvPicPr>
          <p:nvPr/>
        </p:nvPicPr>
        <p:blipFill>
          <a:blip r:embed="rId2">
            <a:extLst/>
          </a:blip>
          <a:stretch>
            <a:fillRect/>
          </a:stretch>
        </p:blipFill>
        <p:spPr>
          <a:xfrm>
            <a:off x="1447800" y="762000"/>
            <a:ext cx="6781800" cy="5581014"/>
          </a:xfrm>
          <a:prstGeom prst="rect">
            <a:avLst/>
          </a:prstGeom>
          <a:ln>
            <a:solidFill>
              <a:schemeClr val="accent1"/>
            </a:solidFill>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Shape 610"/>
          <p:cNvSpPr txBox="1">
            <a:spLocks noGrp="1"/>
          </p:cNvSpPr>
          <p:nvPr>
            <p:ph type="title"/>
          </p:nvPr>
        </p:nvSpPr>
        <p:spPr>
          <a:xfrm>
            <a:off x="304796" y="-3"/>
            <a:ext cx="5470533" cy="653860"/>
          </a:xfrm>
          <a:prstGeom prst="rect">
            <a:avLst/>
          </a:prstGeom>
        </p:spPr>
        <p:txBody>
          <a:bodyPr/>
          <a:lstStyle/>
          <a:p>
            <a:r>
              <a:t>CSS Syntax</a:t>
            </a:r>
          </a:p>
        </p:txBody>
      </p:sp>
      <p:sp>
        <p:nvSpPr>
          <p:cNvPr id="624" name="Shape 611"/>
          <p:cNvSpPr txBox="1"/>
          <p:nvPr/>
        </p:nvSpPr>
        <p:spPr>
          <a:xfrm>
            <a:off x="457200" y="828113"/>
            <a:ext cx="8153400" cy="2432632"/>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p>
            <a:pPr marL="257175" indent="-257175" defTabSz="685800">
              <a:spcBef>
                <a:spcPts val="400"/>
              </a:spcBef>
              <a:buSzPct val="100000"/>
              <a:buFont typeface="Arial"/>
              <a:buChar char="•"/>
              <a:defRPr sz="2000">
                <a:latin typeface="Arial"/>
                <a:ea typeface="Arial"/>
                <a:cs typeface="Arial"/>
                <a:sym typeface="Arial"/>
              </a:defRPr>
            </a:pPr>
            <a:r>
              <a:t>CSS works by hooking onto </a:t>
            </a:r>
            <a:r>
              <a:rPr b="1"/>
              <a:t>selectors</a:t>
            </a:r>
            <a:r>
              <a:t> added into HTML using </a:t>
            </a:r>
            <a:r>
              <a:rPr b="1"/>
              <a:t>classes</a:t>
            </a:r>
            <a:r>
              <a:t> and </a:t>
            </a:r>
            <a:r>
              <a:rPr b="1"/>
              <a:t>identifiers.</a:t>
            </a:r>
            <a:endParaRPr sz="2400"/>
          </a:p>
          <a:p>
            <a:pPr marL="257175" indent="-257175" defTabSz="685800">
              <a:spcBef>
                <a:spcPts val="500"/>
              </a:spcBef>
              <a:buSzPct val="100000"/>
              <a:buFont typeface="Arial"/>
              <a:buChar char="•"/>
              <a:defRPr sz="2400" b="1">
                <a:latin typeface="Arial"/>
                <a:ea typeface="Arial"/>
                <a:cs typeface="Arial"/>
                <a:sym typeface="Arial"/>
              </a:defRPr>
            </a:pPr>
            <a:endParaRPr sz="2400"/>
          </a:p>
          <a:p>
            <a:pPr marL="257175" indent="-257175" defTabSz="685800">
              <a:spcBef>
                <a:spcPts val="400"/>
              </a:spcBef>
              <a:buSzPct val="100000"/>
              <a:buFont typeface="Arial"/>
              <a:buChar char="•"/>
              <a:defRPr sz="2000">
                <a:latin typeface="Arial"/>
                <a:ea typeface="Arial"/>
                <a:cs typeface="Arial"/>
                <a:sym typeface="Arial"/>
              </a:defRPr>
            </a:pPr>
            <a:r>
              <a:t>Once hooked, we apply </a:t>
            </a:r>
            <a:r>
              <a:rPr b="1"/>
              <a:t>styles </a:t>
            </a:r>
            <a:r>
              <a:t>to those HTML elements using CSS.</a:t>
            </a:r>
          </a:p>
        </p:txBody>
      </p:sp>
      <p:pic>
        <p:nvPicPr>
          <p:cNvPr id="625" name="image28.png" descr="image28.png"/>
          <p:cNvPicPr>
            <a:picLocks noChangeAspect="1"/>
          </p:cNvPicPr>
          <p:nvPr/>
        </p:nvPicPr>
        <p:blipFill>
          <a:blip r:embed="rId2">
            <a:extLst/>
          </a:blip>
          <a:stretch>
            <a:fillRect/>
          </a:stretch>
        </p:blipFill>
        <p:spPr>
          <a:xfrm>
            <a:off x="361281" y="2629935"/>
            <a:ext cx="8409696" cy="2883330"/>
          </a:xfrm>
          <a:prstGeom prst="rect">
            <a:avLst/>
          </a:prstGeom>
          <a:ln>
            <a:solidFill>
              <a:srgbClr val="2E75B6"/>
            </a:solidFill>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 name="Shape 614"/>
          <p:cNvSpPr txBox="1">
            <a:spLocks noGrp="1"/>
          </p:cNvSpPr>
          <p:nvPr>
            <p:ph type="title"/>
          </p:nvPr>
        </p:nvSpPr>
        <p:spPr>
          <a:xfrm>
            <a:off x="304796" y="-3"/>
            <a:ext cx="5470533" cy="653860"/>
          </a:xfrm>
          <a:prstGeom prst="rect">
            <a:avLst/>
          </a:prstGeom>
        </p:spPr>
        <p:txBody>
          <a:bodyPr/>
          <a:lstStyle/>
          <a:p>
            <a:r>
              <a:t>CSS Example</a:t>
            </a:r>
          </a:p>
        </p:txBody>
      </p:sp>
      <p:sp>
        <p:nvSpPr>
          <p:cNvPr id="628" name="Shape 615"/>
          <p:cNvSpPr txBox="1"/>
          <p:nvPr/>
        </p:nvSpPr>
        <p:spPr>
          <a:xfrm>
            <a:off x="457200" y="862012"/>
            <a:ext cx="8153400" cy="4257212"/>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p>
            <a:pPr marL="221170" indent="-221170" defTabSz="589787">
              <a:lnSpc>
                <a:spcPct val="80000"/>
              </a:lnSpc>
              <a:spcBef>
                <a:spcPts val="300"/>
              </a:spcBef>
              <a:buSzPct val="100000"/>
              <a:buFont typeface="Arial"/>
              <a:buChar char="•"/>
              <a:defRPr sz="1200">
                <a:latin typeface="Arial"/>
                <a:ea typeface="Arial"/>
                <a:cs typeface="Arial"/>
                <a:sym typeface="Arial"/>
              </a:defRPr>
            </a:pPr>
            <a:r>
              <a:t>In the below example the “Header” would be turned blue and MUCH larger because of the CSS.</a:t>
            </a:r>
            <a:endParaRPr sz="1300"/>
          </a:p>
          <a:p>
            <a:pPr marL="221170" indent="-221170" defTabSz="589787">
              <a:lnSpc>
                <a:spcPct val="80000"/>
              </a:lnSpc>
              <a:spcBef>
                <a:spcPts val="300"/>
              </a:spcBef>
              <a:buSzPct val="100000"/>
              <a:buFont typeface="Arial"/>
              <a:buChar char="•"/>
              <a:defRPr sz="1300">
                <a:latin typeface="Arial"/>
                <a:ea typeface="Arial"/>
                <a:cs typeface="Arial"/>
                <a:sym typeface="Arial"/>
              </a:defRPr>
            </a:pPr>
            <a:endParaRPr sz="1300"/>
          </a:p>
          <a:p>
            <a:pPr marL="221170" indent="-221170" defTabSz="589787">
              <a:lnSpc>
                <a:spcPct val="80000"/>
              </a:lnSpc>
              <a:spcBef>
                <a:spcPts val="300"/>
              </a:spcBef>
              <a:buSzPct val="100000"/>
              <a:buFont typeface="Arial"/>
              <a:buChar char="•"/>
              <a:defRPr sz="1200">
                <a:latin typeface="Arial"/>
                <a:ea typeface="Arial"/>
                <a:cs typeface="Arial"/>
                <a:sym typeface="Arial"/>
              </a:defRPr>
            </a:pPr>
            <a:r>
              <a:t>We can incorporate an element’s class or ID to apply a CSS style to a particular part of the document. </a:t>
            </a:r>
            <a:endParaRPr sz="1300"/>
          </a:p>
          <a:p>
            <a:pPr marL="479203" lvl="1" indent="-184309" defTabSz="589787">
              <a:lnSpc>
                <a:spcPct val="80000"/>
              </a:lnSpc>
              <a:spcBef>
                <a:spcPts val="200"/>
              </a:spcBef>
              <a:buSzPct val="100000"/>
              <a:buFont typeface="Arial"/>
              <a:buChar char="–"/>
              <a:defRPr sz="1200">
                <a:latin typeface="Arial"/>
                <a:ea typeface="Arial"/>
                <a:cs typeface="Arial"/>
                <a:sym typeface="Arial"/>
              </a:defRPr>
            </a:pPr>
            <a:r>
              <a:t>Just remember to include the necessary symbol before the CSS: “.” for class, “#” for ID.</a:t>
            </a:r>
          </a:p>
          <a:p>
            <a:pPr defTabSz="589787">
              <a:lnSpc>
                <a:spcPct val="80000"/>
              </a:lnSpc>
              <a:spcBef>
                <a:spcPts val="300"/>
              </a:spcBef>
              <a:defRPr>
                <a:latin typeface="Arial"/>
                <a:ea typeface="Arial"/>
                <a:cs typeface="Arial"/>
                <a:sym typeface="Arial"/>
              </a:defRPr>
            </a:pPr>
            <a:endParaRPr/>
          </a:p>
          <a:p>
            <a:pPr defTabSz="589787">
              <a:lnSpc>
                <a:spcPct val="80000"/>
              </a:lnSpc>
              <a:spcBef>
                <a:spcPts val="300"/>
              </a:spcBef>
              <a:defRPr b="1">
                <a:latin typeface="Arial"/>
                <a:ea typeface="Arial"/>
                <a:cs typeface="Arial"/>
                <a:sym typeface="Arial"/>
              </a:defRPr>
            </a:pPr>
            <a:endParaRPr/>
          </a:p>
          <a:p>
            <a:pPr defTabSz="589787">
              <a:lnSpc>
                <a:spcPct val="80000"/>
              </a:lnSpc>
              <a:spcBef>
                <a:spcPts val="300"/>
              </a:spcBef>
              <a:defRPr sz="1200" b="1" u="sng">
                <a:latin typeface="Arial"/>
                <a:ea typeface="Arial"/>
                <a:cs typeface="Arial"/>
                <a:sym typeface="Arial"/>
              </a:defRPr>
            </a:pPr>
            <a:r>
              <a:t>Example (HTML): </a:t>
            </a:r>
            <a:endParaRPr sz="1300"/>
          </a:p>
          <a:p>
            <a:pPr defTabSz="589787">
              <a:lnSpc>
                <a:spcPct val="80000"/>
              </a:lnSpc>
              <a:spcBef>
                <a:spcPts val="300"/>
              </a:spcBef>
              <a:defRPr sz="1300" b="1" u="sng">
                <a:latin typeface="Arial"/>
                <a:ea typeface="Arial"/>
                <a:cs typeface="Arial"/>
                <a:sym typeface="Arial"/>
              </a:defRPr>
            </a:pPr>
            <a:endParaRPr sz="1300"/>
          </a:p>
          <a:p>
            <a:pPr lvl="1" indent="344043" defTabSz="589787">
              <a:lnSpc>
                <a:spcPct val="80000"/>
              </a:lnSpc>
              <a:spcBef>
                <a:spcPts val="400"/>
              </a:spcBef>
              <a:defRPr b="1">
                <a:latin typeface="Arial"/>
                <a:ea typeface="Arial"/>
                <a:cs typeface="Arial"/>
                <a:sym typeface="Arial"/>
              </a:defRPr>
            </a:pPr>
            <a:r>
              <a:t>&lt;p </a:t>
            </a:r>
            <a:r>
              <a:rPr>
                <a:solidFill>
                  <a:srgbClr val="00B0F0"/>
                </a:solidFill>
              </a:rPr>
              <a:t>class=“bigBlue”</a:t>
            </a:r>
            <a:r>
              <a:t>&gt;Header&lt;/p&gt;</a:t>
            </a:r>
            <a:endParaRPr sz="1200"/>
          </a:p>
          <a:p>
            <a:pPr marL="221170" indent="-221170" defTabSz="589787">
              <a:lnSpc>
                <a:spcPct val="80000"/>
              </a:lnSpc>
              <a:spcBef>
                <a:spcPts val="300"/>
              </a:spcBef>
              <a:buSzPct val="100000"/>
              <a:buFont typeface="Arial"/>
              <a:buChar char="•"/>
              <a:defRPr sz="1200" b="1">
                <a:latin typeface="Arial"/>
                <a:ea typeface="Arial"/>
                <a:cs typeface="Arial"/>
                <a:sym typeface="Arial"/>
              </a:defRPr>
            </a:pPr>
            <a:endParaRPr sz="1200"/>
          </a:p>
          <a:p>
            <a:pPr defTabSz="589787">
              <a:lnSpc>
                <a:spcPct val="80000"/>
              </a:lnSpc>
              <a:spcBef>
                <a:spcPts val="300"/>
              </a:spcBef>
              <a:defRPr sz="1200" b="1" u="sng">
                <a:latin typeface="Arial"/>
                <a:ea typeface="Arial"/>
                <a:cs typeface="Arial"/>
                <a:sym typeface="Arial"/>
              </a:defRPr>
            </a:pPr>
            <a:r>
              <a:t>Example (CSS):</a:t>
            </a:r>
            <a:endParaRPr sz="1300"/>
          </a:p>
          <a:p>
            <a:pPr defTabSz="589787">
              <a:lnSpc>
                <a:spcPct val="80000"/>
              </a:lnSpc>
              <a:spcBef>
                <a:spcPts val="300"/>
              </a:spcBef>
              <a:defRPr sz="1300" b="1" u="sng">
                <a:latin typeface="Arial"/>
                <a:ea typeface="Arial"/>
                <a:cs typeface="Arial"/>
                <a:sym typeface="Arial"/>
              </a:defRPr>
            </a:pPr>
            <a:endParaRPr sz="1300"/>
          </a:p>
          <a:p>
            <a:pPr lvl="1" indent="344043" defTabSz="589787">
              <a:lnSpc>
                <a:spcPct val="80000"/>
              </a:lnSpc>
              <a:spcBef>
                <a:spcPts val="400"/>
              </a:spcBef>
              <a:defRPr b="1">
                <a:latin typeface="Arial"/>
                <a:ea typeface="Arial"/>
                <a:cs typeface="Arial"/>
                <a:sym typeface="Arial"/>
              </a:defRPr>
            </a:pPr>
            <a:r>
              <a:t>.bigBlue </a:t>
            </a:r>
            <a:endParaRPr sz="1200"/>
          </a:p>
          <a:p>
            <a:pPr lvl="1" indent="344043" defTabSz="589787">
              <a:lnSpc>
                <a:spcPct val="80000"/>
              </a:lnSpc>
              <a:spcBef>
                <a:spcPts val="400"/>
              </a:spcBef>
              <a:defRPr b="1">
                <a:latin typeface="Arial"/>
                <a:ea typeface="Arial"/>
                <a:cs typeface="Arial"/>
                <a:sym typeface="Arial"/>
              </a:defRPr>
            </a:pPr>
            <a:r>
              <a:t>{</a:t>
            </a:r>
            <a:endParaRPr sz="1200"/>
          </a:p>
          <a:p>
            <a:pPr lvl="1" indent="344043" defTabSz="589787">
              <a:lnSpc>
                <a:spcPct val="80000"/>
              </a:lnSpc>
              <a:spcBef>
                <a:spcPts val="400"/>
              </a:spcBef>
              <a:defRPr b="1">
                <a:latin typeface="Arial"/>
                <a:ea typeface="Arial"/>
                <a:cs typeface="Arial"/>
                <a:sym typeface="Arial"/>
              </a:defRPr>
            </a:pPr>
            <a:r>
              <a:t>	font-size: 100px;</a:t>
            </a:r>
            <a:endParaRPr sz="1200"/>
          </a:p>
          <a:p>
            <a:pPr lvl="1" indent="344043" defTabSz="589787">
              <a:lnSpc>
                <a:spcPct val="80000"/>
              </a:lnSpc>
              <a:spcBef>
                <a:spcPts val="400"/>
              </a:spcBef>
              <a:defRPr b="1">
                <a:latin typeface="Arial"/>
                <a:ea typeface="Arial"/>
                <a:cs typeface="Arial"/>
                <a:sym typeface="Arial"/>
              </a:defRPr>
            </a:pPr>
            <a:r>
              <a:t>	color: blue;</a:t>
            </a:r>
            <a:endParaRPr sz="1200"/>
          </a:p>
          <a:p>
            <a:pPr lvl="1" indent="344043" defTabSz="589787">
              <a:lnSpc>
                <a:spcPct val="80000"/>
              </a:lnSpc>
              <a:spcBef>
                <a:spcPts val="400"/>
              </a:spcBef>
              <a:defRPr b="1">
                <a:latin typeface="Arial"/>
                <a:ea typeface="Arial"/>
                <a:cs typeface="Arial"/>
                <a:sym typeface="Arial"/>
              </a:defRPr>
            </a:pPr>
            <a:r>
              <a:t>}</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 name="Shape 617"/>
          <p:cNvSpPr txBox="1">
            <a:spLocks noGrp="1"/>
          </p:cNvSpPr>
          <p:nvPr>
            <p:ph type="title"/>
          </p:nvPr>
        </p:nvSpPr>
        <p:spPr>
          <a:xfrm>
            <a:off x="304796" y="-3"/>
            <a:ext cx="5470533" cy="653860"/>
          </a:xfrm>
          <a:prstGeom prst="rect">
            <a:avLst/>
          </a:prstGeom>
        </p:spPr>
        <p:txBody>
          <a:bodyPr/>
          <a:lstStyle/>
          <a:p>
            <a:r>
              <a:t>Key CSS Attributes</a:t>
            </a:r>
          </a:p>
        </p:txBody>
      </p:sp>
      <p:sp>
        <p:nvSpPr>
          <p:cNvPr id="631" name="Shape 618"/>
          <p:cNvSpPr txBox="1"/>
          <p:nvPr/>
        </p:nvSpPr>
        <p:spPr>
          <a:xfrm>
            <a:off x="457200" y="783748"/>
            <a:ext cx="8153400" cy="4502098"/>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p>
            <a:pPr defTabSz="589787">
              <a:lnSpc>
                <a:spcPct val="80000"/>
              </a:lnSpc>
              <a:spcBef>
                <a:spcPts val="300"/>
              </a:spcBef>
              <a:defRPr sz="1500" b="1" u="sng">
                <a:latin typeface="Arial"/>
                <a:ea typeface="Arial"/>
                <a:cs typeface="Arial"/>
                <a:sym typeface="Arial"/>
              </a:defRPr>
            </a:pPr>
            <a:r>
              <a:t>Font / Color:</a:t>
            </a:r>
            <a:endParaRPr sz="1700"/>
          </a:p>
          <a:p>
            <a:pPr marL="221170" indent="-221170" defTabSz="589787">
              <a:lnSpc>
                <a:spcPct val="80000"/>
              </a:lnSpc>
              <a:spcBef>
                <a:spcPts val="300"/>
              </a:spcBef>
              <a:buSzPct val="100000"/>
              <a:buFont typeface="Arial"/>
              <a:buChar char="•"/>
              <a:defRPr sz="1500" b="1">
                <a:latin typeface="Arial"/>
                <a:ea typeface="Arial"/>
                <a:cs typeface="Arial"/>
                <a:sym typeface="Arial"/>
              </a:defRPr>
            </a:pPr>
            <a:r>
              <a:t>color</a:t>
            </a:r>
            <a:r>
              <a:rPr b="0"/>
              <a:t>: Sets color of text.</a:t>
            </a:r>
            <a:endParaRPr sz="1700"/>
          </a:p>
          <a:p>
            <a:pPr marL="221170" indent="-221170" defTabSz="589787">
              <a:lnSpc>
                <a:spcPct val="80000"/>
              </a:lnSpc>
              <a:spcBef>
                <a:spcPts val="300"/>
              </a:spcBef>
              <a:buSzPct val="100000"/>
              <a:buFont typeface="Arial"/>
              <a:buChar char="•"/>
              <a:defRPr sz="1500" b="1">
                <a:latin typeface="Arial"/>
                <a:ea typeface="Arial"/>
                <a:cs typeface="Arial"/>
                <a:sym typeface="Arial"/>
              </a:defRPr>
            </a:pPr>
            <a:r>
              <a:t>font-size</a:t>
            </a:r>
            <a:r>
              <a:rPr b="0"/>
              <a:t>: Sets size of the font.</a:t>
            </a:r>
            <a:endParaRPr sz="1700"/>
          </a:p>
          <a:p>
            <a:pPr marL="221170" indent="-221170" defTabSz="589787">
              <a:lnSpc>
                <a:spcPct val="80000"/>
              </a:lnSpc>
              <a:spcBef>
                <a:spcPts val="300"/>
              </a:spcBef>
              <a:buSzPct val="100000"/>
              <a:buFont typeface="Arial"/>
              <a:buChar char="•"/>
              <a:defRPr sz="1500" b="1">
                <a:latin typeface="Arial"/>
                <a:ea typeface="Arial"/>
                <a:cs typeface="Arial"/>
                <a:sym typeface="Arial"/>
              </a:defRPr>
            </a:pPr>
            <a:r>
              <a:t>font-style</a:t>
            </a:r>
            <a:r>
              <a:rPr b="0"/>
              <a:t>: Sets italics.</a:t>
            </a:r>
            <a:endParaRPr sz="1700"/>
          </a:p>
          <a:p>
            <a:pPr marL="221170" indent="-221170" defTabSz="589787">
              <a:lnSpc>
                <a:spcPct val="80000"/>
              </a:lnSpc>
              <a:spcBef>
                <a:spcPts val="300"/>
              </a:spcBef>
              <a:buSzPct val="100000"/>
              <a:buFont typeface="Arial"/>
              <a:buChar char="•"/>
              <a:defRPr sz="1500" b="1">
                <a:latin typeface="Arial"/>
                <a:ea typeface="Arial"/>
                <a:cs typeface="Arial"/>
                <a:sym typeface="Arial"/>
              </a:defRPr>
            </a:pPr>
            <a:r>
              <a:t>font-weight</a:t>
            </a:r>
            <a:r>
              <a:rPr b="0"/>
              <a:t>: Sets bold.</a:t>
            </a:r>
            <a:endParaRPr sz="1700"/>
          </a:p>
          <a:p>
            <a:pPr defTabSz="589787">
              <a:lnSpc>
                <a:spcPct val="80000"/>
              </a:lnSpc>
              <a:spcBef>
                <a:spcPts val="400"/>
              </a:spcBef>
              <a:defRPr sz="1700" b="1">
                <a:latin typeface="Arial"/>
                <a:ea typeface="Arial"/>
                <a:cs typeface="Arial"/>
                <a:sym typeface="Arial"/>
              </a:defRPr>
            </a:pPr>
            <a:endParaRPr sz="1700"/>
          </a:p>
          <a:p>
            <a:pPr defTabSz="589787">
              <a:lnSpc>
                <a:spcPct val="80000"/>
              </a:lnSpc>
              <a:spcBef>
                <a:spcPts val="300"/>
              </a:spcBef>
              <a:defRPr sz="1500" b="1" u="sng">
                <a:latin typeface="Arial"/>
                <a:ea typeface="Arial"/>
                <a:cs typeface="Arial"/>
                <a:sym typeface="Arial"/>
              </a:defRPr>
            </a:pPr>
            <a:r>
              <a:t>Alignment / Spacing:</a:t>
            </a:r>
            <a:endParaRPr sz="1700"/>
          </a:p>
          <a:p>
            <a:pPr marL="221170" indent="-221170" defTabSz="589787">
              <a:lnSpc>
                <a:spcPct val="80000"/>
              </a:lnSpc>
              <a:spcBef>
                <a:spcPts val="300"/>
              </a:spcBef>
              <a:buSzPct val="100000"/>
              <a:buFont typeface="Arial"/>
              <a:buChar char="•"/>
              <a:defRPr sz="1500" b="1">
                <a:latin typeface="Arial"/>
                <a:ea typeface="Arial"/>
                <a:cs typeface="Arial"/>
                <a:sym typeface="Arial"/>
              </a:defRPr>
            </a:pPr>
            <a:r>
              <a:t>padding (top/right/bottom/left): </a:t>
            </a:r>
            <a:r>
              <a:rPr b="0"/>
              <a:t>Adds space between element and its own border.</a:t>
            </a:r>
            <a:endParaRPr sz="1700"/>
          </a:p>
          <a:p>
            <a:pPr marL="221170" indent="-221170" defTabSz="589787">
              <a:lnSpc>
                <a:spcPct val="80000"/>
              </a:lnSpc>
              <a:spcBef>
                <a:spcPts val="400"/>
              </a:spcBef>
              <a:buSzPct val="100000"/>
              <a:buFont typeface="Arial"/>
              <a:buChar char="•"/>
              <a:defRPr sz="1700" b="1">
                <a:latin typeface="Arial"/>
                <a:ea typeface="Arial"/>
                <a:cs typeface="Arial"/>
                <a:sym typeface="Arial"/>
              </a:defRPr>
            </a:pPr>
            <a:endParaRPr sz="1700"/>
          </a:p>
          <a:p>
            <a:pPr marL="221170" indent="-221170" defTabSz="589787">
              <a:lnSpc>
                <a:spcPct val="80000"/>
              </a:lnSpc>
              <a:spcBef>
                <a:spcPts val="300"/>
              </a:spcBef>
              <a:buSzPct val="100000"/>
              <a:buFont typeface="Arial"/>
              <a:buChar char="•"/>
              <a:defRPr sz="1500" b="1">
                <a:latin typeface="Arial"/>
                <a:ea typeface="Arial"/>
                <a:cs typeface="Arial"/>
                <a:sym typeface="Arial"/>
              </a:defRPr>
            </a:pPr>
            <a:r>
              <a:t>margin (top/right/bottom/left): </a:t>
            </a:r>
            <a:r>
              <a:rPr b="0"/>
              <a:t>Adds space between element and surrounding elements.</a:t>
            </a:r>
            <a:endParaRPr sz="1700"/>
          </a:p>
          <a:p>
            <a:pPr marL="221170" indent="-221170" defTabSz="589787">
              <a:lnSpc>
                <a:spcPct val="80000"/>
              </a:lnSpc>
              <a:spcBef>
                <a:spcPts val="400"/>
              </a:spcBef>
              <a:buSzPct val="100000"/>
              <a:buFont typeface="Arial"/>
              <a:buChar char="•"/>
              <a:defRPr sz="1700" b="1">
                <a:latin typeface="Arial"/>
                <a:ea typeface="Arial"/>
                <a:cs typeface="Arial"/>
                <a:sym typeface="Arial"/>
              </a:defRPr>
            </a:pPr>
            <a:endParaRPr sz="1700"/>
          </a:p>
          <a:p>
            <a:pPr marL="221170" indent="-221170" defTabSz="589787">
              <a:lnSpc>
                <a:spcPct val="80000"/>
              </a:lnSpc>
              <a:spcBef>
                <a:spcPts val="300"/>
              </a:spcBef>
              <a:buSzPct val="100000"/>
              <a:buFont typeface="Arial"/>
              <a:buChar char="•"/>
              <a:defRPr sz="1500" b="1">
                <a:latin typeface="Arial"/>
                <a:ea typeface="Arial"/>
                <a:cs typeface="Arial"/>
                <a:sym typeface="Arial"/>
              </a:defRPr>
            </a:pPr>
            <a:r>
              <a:t>float: </a:t>
            </a:r>
            <a:r>
              <a:rPr b="0"/>
              <a:t>Forces elements to the sides, centers, or tops.</a:t>
            </a:r>
            <a:endParaRPr sz="1700"/>
          </a:p>
          <a:p>
            <a:pPr defTabSz="589787">
              <a:lnSpc>
                <a:spcPct val="80000"/>
              </a:lnSpc>
              <a:spcBef>
                <a:spcPts val="400"/>
              </a:spcBef>
              <a:defRPr sz="1700" b="1">
                <a:latin typeface="Arial"/>
                <a:ea typeface="Arial"/>
                <a:cs typeface="Arial"/>
                <a:sym typeface="Arial"/>
              </a:defRPr>
            </a:pPr>
            <a:endParaRPr sz="1700"/>
          </a:p>
          <a:p>
            <a:pPr defTabSz="589787">
              <a:lnSpc>
                <a:spcPct val="80000"/>
              </a:lnSpc>
              <a:spcBef>
                <a:spcPts val="300"/>
              </a:spcBef>
              <a:defRPr sz="1500" b="1" u="sng">
                <a:latin typeface="Arial"/>
                <a:ea typeface="Arial"/>
                <a:cs typeface="Arial"/>
                <a:sym typeface="Arial"/>
              </a:defRPr>
            </a:pPr>
            <a:r>
              <a:t>Background: </a:t>
            </a:r>
            <a:endParaRPr sz="1700"/>
          </a:p>
          <a:p>
            <a:pPr marL="221170" indent="-221170" defTabSz="589787">
              <a:lnSpc>
                <a:spcPct val="80000"/>
              </a:lnSpc>
              <a:spcBef>
                <a:spcPts val="300"/>
              </a:spcBef>
              <a:buSzPct val="100000"/>
              <a:buFont typeface="Arial"/>
              <a:buChar char="•"/>
              <a:defRPr sz="1500" b="1">
                <a:latin typeface="Arial"/>
                <a:ea typeface="Arial"/>
                <a:cs typeface="Arial"/>
                <a:sym typeface="Arial"/>
              </a:defRPr>
            </a:pPr>
            <a:r>
              <a:t>background-color: </a:t>
            </a:r>
            <a:r>
              <a:rPr b="0"/>
              <a:t>sets background color.</a:t>
            </a:r>
            <a:endParaRPr sz="1700"/>
          </a:p>
          <a:p>
            <a:pPr marL="221170" indent="-221170" defTabSz="589787">
              <a:lnSpc>
                <a:spcPct val="80000"/>
              </a:lnSpc>
              <a:spcBef>
                <a:spcPts val="300"/>
              </a:spcBef>
              <a:buSzPct val="100000"/>
              <a:buFont typeface="Arial"/>
              <a:buChar char="•"/>
              <a:defRPr sz="1500" b="1">
                <a:latin typeface="Arial"/>
                <a:ea typeface="Arial"/>
                <a:cs typeface="Arial"/>
                <a:sym typeface="Arial"/>
              </a:defRPr>
            </a:pPr>
            <a:r>
              <a:t>background-image: </a:t>
            </a:r>
            <a:r>
              <a:rPr b="0"/>
              <a:t>sets background image.</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Shape 620"/>
          <p:cNvSpPr txBox="1">
            <a:spLocks noGrp="1"/>
          </p:cNvSpPr>
          <p:nvPr>
            <p:ph type="title"/>
          </p:nvPr>
        </p:nvSpPr>
        <p:spPr>
          <a:xfrm>
            <a:off x="304796" y="-3"/>
            <a:ext cx="5470533" cy="653860"/>
          </a:xfrm>
          <a:prstGeom prst="rect">
            <a:avLst/>
          </a:prstGeom>
        </p:spPr>
        <p:txBody>
          <a:bodyPr/>
          <a:lstStyle/>
          <a:p>
            <a:r>
              <a:t>Powerful Duo</a:t>
            </a:r>
          </a:p>
        </p:txBody>
      </p:sp>
      <p:sp>
        <p:nvSpPr>
          <p:cNvPr id="634" name="Shape 621"/>
          <p:cNvSpPr txBox="1"/>
          <p:nvPr/>
        </p:nvSpPr>
        <p:spPr>
          <a:xfrm>
            <a:off x="443344" y="1981199"/>
            <a:ext cx="8229601" cy="96880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p>
            <a:pPr algn="ctr" defTabSz="685800">
              <a:lnSpc>
                <a:spcPct val="90000"/>
              </a:lnSpc>
              <a:spcBef>
                <a:spcPts val="600"/>
              </a:spcBef>
              <a:defRPr sz="2800">
                <a:latin typeface="Arial"/>
                <a:ea typeface="Arial"/>
                <a:cs typeface="Arial"/>
                <a:sym typeface="Arial"/>
              </a:defRPr>
            </a:pPr>
            <a:r>
              <a:t>Believe it or not, HTML / CSS is all you need </a:t>
            </a:r>
            <a:endParaRPr sz="2400"/>
          </a:p>
          <a:p>
            <a:pPr algn="ctr" defTabSz="685800">
              <a:lnSpc>
                <a:spcPct val="90000"/>
              </a:lnSpc>
              <a:spcBef>
                <a:spcPts val="600"/>
              </a:spcBef>
              <a:defRPr sz="2800">
                <a:latin typeface="Arial"/>
                <a:ea typeface="Arial"/>
                <a:cs typeface="Arial"/>
                <a:sym typeface="Arial"/>
              </a:defRPr>
            </a:pPr>
            <a:r>
              <a:t>to develop a vivid, full-blown website. </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 name="Shape 623"/>
          <p:cNvSpPr txBox="1">
            <a:spLocks noGrp="1"/>
          </p:cNvSpPr>
          <p:nvPr>
            <p:ph type="title"/>
          </p:nvPr>
        </p:nvSpPr>
        <p:spPr>
          <a:xfrm>
            <a:off x="304796" y="-3"/>
            <a:ext cx="5470533" cy="653860"/>
          </a:xfrm>
          <a:prstGeom prst="rect">
            <a:avLst/>
          </a:prstGeom>
        </p:spPr>
        <p:txBody>
          <a:bodyPr/>
          <a:lstStyle/>
          <a:p>
            <a:r>
              <a:t>INSTRUCTOR DEMO</a:t>
            </a:r>
          </a:p>
        </p:txBody>
      </p:sp>
      <p:sp>
        <p:nvSpPr>
          <p:cNvPr id="637" name="Shape 624"/>
          <p:cNvSpPr/>
          <p:nvPr/>
        </p:nvSpPr>
        <p:spPr>
          <a:xfrm>
            <a:off x="304800" y="1447800"/>
            <a:ext cx="8534400" cy="3429000"/>
          </a:xfrm>
          <a:prstGeom prst="rect">
            <a:avLst/>
          </a:prstGeom>
          <a:ln>
            <a:solidFill>
              <a:schemeClr val="accent1"/>
            </a:solidFill>
          </a:ln>
          <a:extLst>
            <a:ext uri="{C572A759-6A51-4108-AA02-DFA0A04FC94B}">
              <ma14:wrappingTextBoxFlag xmlns:ma14="http://schemas.microsoft.com/office/mac/drawingml/2011/main" xmlns="" val="1"/>
            </a:ext>
          </a:extLst>
        </p:spPr>
        <p:txBody>
          <a:bodyPr lIns="45718" tIns="45718" rIns="45718" bIns="45718" anchor="ctr">
            <a:normAutofit/>
          </a:bodyPr>
          <a:lstStyle/>
          <a:p>
            <a:pPr algn="ctr" defTabSz="685800">
              <a:defRPr sz="3600" b="1" i="1">
                <a:latin typeface="Arial"/>
                <a:ea typeface="Arial"/>
                <a:cs typeface="Arial"/>
                <a:sym typeface="Arial"/>
              </a:defRPr>
            </a:pPr>
            <a:r>
              <a:t>Instructor: Demo </a:t>
            </a:r>
            <a:endParaRPr sz="3300">
              <a:latin typeface="Calibri Light"/>
              <a:ea typeface="Calibri Light"/>
              <a:cs typeface="Calibri Light"/>
              <a:sym typeface="Calibri Light"/>
            </a:endParaRPr>
          </a:p>
          <a:p>
            <a:pPr algn="ctr" defTabSz="685800">
              <a:defRPr sz="2800" i="1">
                <a:latin typeface="Arial"/>
                <a:ea typeface="Arial"/>
                <a:cs typeface="Arial"/>
                <a:sym typeface="Arial"/>
              </a:defRPr>
            </a:pPr>
            <a:r>
              <a:t>(quickexample_internalcss.html | 2-BasicCSS) </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9" name="Shape 626"/>
          <p:cNvSpPr txBox="1">
            <a:spLocks noGrp="1"/>
          </p:cNvSpPr>
          <p:nvPr>
            <p:ph type="title"/>
          </p:nvPr>
        </p:nvSpPr>
        <p:spPr>
          <a:xfrm>
            <a:off x="304796" y="-3"/>
            <a:ext cx="5470533" cy="653860"/>
          </a:xfrm>
          <a:prstGeom prst="rect">
            <a:avLst/>
          </a:prstGeom>
        </p:spPr>
        <p:txBody>
          <a:bodyPr/>
          <a:lstStyle/>
          <a:p>
            <a:r>
              <a:t>&gt; YOUR TURN!</a:t>
            </a:r>
          </a:p>
        </p:txBody>
      </p:sp>
      <p:sp>
        <p:nvSpPr>
          <p:cNvPr id="640" name="Shape 627"/>
          <p:cNvSpPr/>
          <p:nvPr/>
        </p:nvSpPr>
        <p:spPr>
          <a:xfrm>
            <a:off x="-11742" y="689615"/>
            <a:ext cx="9155743" cy="5626583"/>
          </a:xfrm>
          <a:prstGeom prst="rect">
            <a:avLst/>
          </a:prstGeom>
          <a:solidFill>
            <a:srgbClr val="F2F2F2"/>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endParaRPr/>
          </a:p>
        </p:txBody>
      </p:sp>
      <p:sp>
        <p:nvSpPr>
          <p:cNvPr id="641" name="Shape 628"/>
          <p:cNvSpPr txBox="1"/>
          <p:nvPr/>
        </p:nvSpPr>
        <p:spPr>
          <a:xfrm>
            <a:off x="304800" y="914399"/>
            <a:ext cx="8686800" cy="2570665"/>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2400" b="1">
                <a:latin typeface="Arial"/>
                <a:ea typeface="Arial"/>
                <a:cs typeface="Arial"/>
                <a:sym typeface="Arial"/>
              </a:defRPr>
            </a:pPr>
            <a:r>
              <a:t>Assignment</a:t>
            </a:r>
          </a:p>
          <a:p>
            <a:pPr>
              <a:defRPr sz="2400">
                <a:latin typeface="Arial"/>
                <a:ea typeface="Arial"/>
                <a:cs typeface="Arial"/>
                <a:sym typeface="Arial"/>
              </a:defRPr>
            </a:pPr>
            <a:endParaRPr/>
          </a:p>
          <a:p>
            <a:pPr>
              <a:defRPr sz="2400">
                <a:latin typeface="Arial"/>
                <a:ea typeface="Arial"/>
                <a:cs typeface="Arial"/>
                <a:sym typeface="Arial"/>
              </a:defRPr>
            </a:pPr>
            <a:r>
              <a:t>In this activity, you’ll upgrade your previous HTML bio-page using CSS style rules. Once you’re done, commit and push up your changes to GitHub.</a:t>
            </a:r>
          </a:p>
          <a:p>
            <a:pPr>
              <a:defRPr sz="2400">
                <a:latin typeface="Arial"/>
                <a:ea typeface="Arial"/>
                <a:cs typeface="Arial"/>
                <a:sym typeface="Arial"/>
              </a:defRPr>
            </a:pPr>
            <a:endParaRPr/>
          </a:p>
          <a:p>
            <a:pPr>
              <a:defRPr sz="2400">
                <a:latin typeface="Arial"/>
                <a:ea typeface="Arial"/>
                <a:cs typeface="Arial"/>
                <a:sym typeface="Arial"/>
              </a:defRPr>
            </a:pPr>
            <a:r>
              <a:t>We’ll send you additional instructions via Slack.</a:t>
            </a:r>
          </a:p>
        </p:txBody>
      </p:sp>
      <p:sp>
        <p:nvSpPr>
          <p:cNvPr id="642" name="Shape 629"/>
          <p:cNvSpPr txBox="1"/>
          <p:nvPr/>
        </p:nvSpPr>
        <p:spPr>
          <a:xfrm>
            <a:off x="2590800" y="124821"/>
            <a:ext cx="6400800" cy="35065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lgn="r">
              <a:defRPr b="1">
                <a:latin typeface="Arial"/>
                <a:ea typeface="Arial"/>
                <a:cs typeface="Arial"/>
                <a:sym typeface="Arial"/>
              </a:defRPr>
            </a:pPr>
            <a:r>
              <a:t>Activity</a:t>
            </a:r>
            <a:r>
              <a:rPr b="0" i="1"/>
              <a:t>: </a:t>
            </a:r>
            <a:r>
              <a:rPr b="0"/>
              <a:t>3-HTML_CSS_Layout </a:t>
            </a:r>
            <a:r>
              <a:t>|  Suggested Time: </a:t>
            </a:r>
            <a:r>
              <a:rPr b="0"/>
              <a:t>20 min</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Shape 631"/>
          <p:cNvSpPr txBox="1">
            <a:spLocks noGrp="1"/>
          </p:cNvSpPr>
          <p:nvPr>
            <p:ph type="title"/>
          </p:nvPr>
        </p:nvSpPr>
        <p:spPr>
          <a:xfrm>
            <a:off x="304796" y="-3"/>
            <a:ext cx="5470533" cy="653860"/>
          </a:xfrm>
          <a:prstGeom prst="rect">
            <a:avLst/>
          </a:prstGeom>
        </p:spPr>
        <p:txBody>
          <a:bodyPr/>
          <a:lstStyle/>
          <a:p>
            <a:r>
              <a:t>&gt; YOUR TURN!</a:t>
            </a:r>
          </a:p>
        </p:txBody>
      </p:sp>
      <p:pic>
        <p:nvPicPr>
          <p:cNvPr id="645" name="image29.png" descr="image29.png"/>
          <p:cNvPicPr>
            <a:picLocks noChangeAspect="1"/>
          </p:cNvPicPr>
          <p:nvPr/>
        </p:nvPicPr>
        <p:blipFill>
          <a:blip r:embed="rId2">
            <a:extLst/>
          </a:blip>
          <a:stretch>
            <a:fillRect/>
          </a:stretch>
        </p:blipFill>
        <p:spPr>
          <a:xfrm>
            <a:off x="304800" y="914400"/>
            <a:ext cx="8455743" cy="32766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 name="Shape 634"/>
          <p:cNvSpPr txBox="1">
            <a:spLocks noGrp="1"/>
          </p:cNvSpPr>
          <p:nvPr>
            <p:ph type="title"/>
          </p:nvPr>
        </p:nvSpPr>
        <p:spPr>
          <a:xfrm>
            <a:off x="304796" y="-3"/>
            <a:ext cx="5470533" cy="653860"/>
          </a:xfrm>
          <a:prstGeom prst="rect">
            <a:avLst/>
          </a:prstGeom>
        </p:spPr>
        <p:txBody>
          <a:bodyPr/>
          <a:lstStyle/>
          <a:p>
            <a:r>
              <a:t>Video Walkthrough!!</a:t>
            </a:r>
          </a:p>
        </p:txBody>
      </p:sp>
      <p:pic>
        <p:nvPicPr>
          <p:cNvPr id="648" name="image30.png" descr="image30.png"/>
          <p:cNvPicPr>
            <a:picLocks noChangeAspect="1"/>
          </p:cNvPicPr>
          <p:nvPr/>
        </p:nvPicPr>
        <p:blipFill>
          <a:blip r:embed="rId2">
            <a:extLst/>
          </a:blip>
          <a:stretch>
            <a:fillRect/>
          </a:stretch>
        </p:blipFill>
        <p:spPr>
          <a:xfrm>
            <a:off x="457200" y="838200"/>
            <a:ext cx="8229600" cy="4752975"/>
          </a:xfrm>
          <a:prstGeom prst="rect">
            <a:avLst/>
          </a:prstGeom>
          <a:ln w="12700">
            <a:miter lim="400000"/>
          </a:ln>
        </p:spPr>
      </p:pic>
      <p:sp>
        <p:nvSpPr>
          <p:cNvPr id="649" name="Shape 636"/>
          <p:cNvSpPr txBox="1"/>
          <p:nvPr/>
        </p:nvSpPr>
        <p:spPr>
          <a:xfrm>
            <a:off x="457200" y="5638798"/>
            <a:ext cx="8229600" cy="617358"/>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u="sng">
                <a:solidFill>
                  <a:srgbClr val="0000FF"/>
                </a:solidFill>
                <a:uFill>
                  <a:solidFill>
                    <a:srgbClr val="0000FF"/>
                  </a:solidFill>
                </a:uFill>
                <a:latin typeface="Arial"/>
                <a:ea typeface="Arial"/>
                <a:cs typeface="Arial"/>
                <a:sym typeface="Arial"/>
                <a:hlinkClick r:id="rId3"/>
              </a:defRPr>
            </a:lvl1pPr>
          </a:lstStyle>
          <a:p>
            <a:r>
              <a:rPr>
                <a:hlinkClick r:id="rId3"/>
              </a:rPr>
              <a:t>https://www.youtube.com/watch?v=kMBinXTCrXI&amp;list=PLgJ8UgkiorCnMLsUevoQRxH8t9bt7ne14&amp;index=2</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Shape 638"/>
          <p:cNvSpPr txBox="1">
            <a:spLocks noGrp="1"/>
          </p:cNvSpPr>
          <p:nvPr>
            <p:ph type="title"/>
          </p:nvPr>
        </p:nvSpPr>
        <p:spPr>
          <a:xfrm>
            <a:off x="304796" y="-3"/>
            <a:ext cx="5470533" cy="653860"/>
          </a:xfrm>
          <a:prstGeom prst="rect">
            <a:avLst/>
          </a:prstGeom>
        </p:spPr>
        <p:txBody>
          <a:bodyPr/>
          <a:lstStyle/>
          <a:p>
            <a:r>
              <a:t>Still a Bit Confused?</a:t>
            </a:r>
          </a:p>
        </p:txBody>
      </p:sp>
      <p:sp>
        <p:nvSpPr>
          <p:cNvPr id="652" name="Shape 639"/>
          <p:cNvSpPr txBox="1"/>
          <p:nvPr/>
        </p:nvSpPr>
        <p:spPr>
          <a:xfrm>
            <a:off x="381000" y="914399"/>
            <a:ext cx="8001000" cy="4892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r>
              <a:t>Remember! We’ve got video guides for key activities like that last one.</a:t>
            </a:r>
          </a:p>
          <a:p>
            <a:endParaRPr/>
          </a:p>
          <a:p>
            <a:endParaRPr/>
          </a:p>
          <a:p>
            <a:endParaRPr/>
          </a:p>
          <a:p>
            <a:endParaRPr/>
          </a:p>
          <a:p>
            <a:endParaRPr/>
          </a:p>
          <a:p>
            <a:endParaRPr/>
          </a:p>
          <a:p>
            <a:endParaRPr/>
          </a:p>
          <a:p>
            <a:endParaRPr/>
          </a:p>
          <a:p>
            <a:endParaRPr/>
          </a:p>
          <a:p>
            <a:endParaRPr/>
          </a:p>
          <a:p>
            <a:endParaRPr/>
          </a:p>
          <a:p>
            <a:endParaRPr/>
          </a:p>
          <a:p>
            <a:r>
              <a:t>If you feel like you are EVER falling behind, use those online walkthroughs to help catch back up. They are made to be easy to understand.</a:t>
            </a:r>
          </a:p>
          <a:p>
            <a:endParaRPr/>
          </a:p>
          <a:p>
            <a:r>
              <a:t>Still having trouble? Shoot your instructor or one of your TAs a message!</a:t>
            </a:r>
          </a:p>
          <a:p>
            <a:r>
              <a:t>We are here to help you out in whatever way we can! </a:t>
            </a:r>
          </a:p>
        </p:txBody>
      </p:sp>
      <p:pic>
        <p:nvPicPr>
          <p:cNvPr id="653" name="image31.png" descr="image31.png"/>
          <p:cNvPicPr>
            <a:picLocks noChangeAspect="1"/>
          </p:cNvPicPr>
          <p:nvPr/>
        </p:nvPicPr>
        <p:blipFill>
          <a:blip r:embed="rId2">
            <a:extLst/>
          </a:blip>
          <a:stretch>
            <a:fillRect/>
          </a:stretch>
        </p:blipFill>
        <p:spPr>
          <a:xfrm>
            <a:off x="2209800" y="1600200"/>
            <a:ext cx="4572000" cy="257175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 name="Picture 2" descr="Picture 2"/>
          <p:cNvPicPr>
            <a:picLocks noChangeAspect="1"/>
          </p:cNvPicPr>
          <p:nvPr/>
        </p:nvPicPr>
        <p:blipFill>
          <a:blip r:embed="rId3">
            <a:extLst/>
          </a:blip>
          <a:stretch>
            <a:fillRect/>
          </a:stretch>
        </p:blipFill>
        <p:spPr>
          <a:xfrm>
            <a:off x="685800" y="914400"/>
            <a:ext cx="7981950" cy="5324475"/>
          </a:xfrm>
          <a:prstGeom prst="rect">
            <a:avLst/>
          </a:prstGeom>
          <a:ln w="12700">
            <a:miter lim="400000"/>
          </a:ln>
        </p:spPr>
      </p:pic>
      <p:sp>
        <p:nvSpPr>
          <p:cNvPr id="139" name="Title 1"/>
          <p:cNvSpPr txBox="1">
            <a:spLocks noGrp="1"/>
          </p:cNvSpPr>
          <p:nvPr>
            <p:ph type="title"/>
          </p:nvPr>
        </p:nvSpPr>
        <p:spPr>
          <a:xfrm>
            <a:off x="304799" y="-1"/>
            <a:ext cx="5470528" cy="653856"/>
          </a:xfrm>
          <a:prstGeom prst="rect">
            <a:avLst/>
          </a:prstGeom>
        </p:spPr>
        <p:txBody>
          <a:bodyPr/>
          <a:lstStyle/>
          <a:p>
            <a:r>
              <a:t>This Should Be You.</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 name="Title 1"/>
          <p:cNvSpPr txBox="1">
            <a:spLocks noGrp="1"/>
          </p:cNvSpPr>
          <p:nvPr>
            <p:ph type="title"/>
          </p:nvPr>
        </p:nvSpPr>
        <p:spPr>
          <a:xfrm>
            <a:off x="390606" y="2953542"/>
            <a:ext cx="8229601" cy="871860"/>
          </a:xfrm>
          <a:prstGeom prst="rect">
            <a:avLst/>
          </a:prstGeom>
        </p:spPr>
        <p:txBody>
          <a:bodyPr/>
          <a:lstStyle/>
          <a:p>
            <a:r>
              <a:t>Homework!</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 name="Title 2"/>
          <p:cNvSpPr txBox="1">
            <a:spLocks noGrp="1"/>
          </p:cNvSpPr>
          <p:nvPr>
            <p:ph type="title"/>
          </p:nvPr>
        </p:nvSpPr>
        <p:spPr>
          <a:xfrm>
            <a:off x="304799" y="-1"/>
            <a:ext cx="5470528" cy="653856"/>
          </a:xfrm>
          <a:prstGeom prst="rect">
            <a:avLst/>
          </a:prstGeom>
        </p:spPr>
        <p:txBody>
          <a:bodyPr/>
          <a:lstStyle/>
          <a:p>
            <a:r>
              <a:t>Homework “Due”: This Week</a:t>
            </a:r>
          </a:p>
        </p:txBody>
      </p:sp>
      <p:sp>
        <p:nvSpPr>
          <p:cNvPr id="658" name="TextBox 3"/>
          <p:cNvSpPr txBox="1"/>
          <p:nvPr/>
        </p:nvSpPr>
        <p:spPr>
          <a:xfrm>
            <a:off x="304800" y="914399"/>
            <a:ext cx="8686800" cy="388043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000" b="1">
                <a:latin typeface="Arial"/>
                <a:ea typeface="Arial"/>
                <a:cs typeface="Arial"/>
                <a:sym typeface="Arial"/>
              </a:defRPr>
            </a:pPr>
            <a:r>
              <a:t>By Next Class You Should:</a:t>
            </a:r>
          </a:p>
          <a:p>
            <a:pPr marL="285750" indent="-285750">
              <a:buSzPct val="100000"/>
              <a:buFont typeface="Arial"/>
              <a:buChar char="•"/>
              <a:defRPr sz="2000">
                <a:latin typeface="Arial"/>
                <a:ea typeface="Arial"/>
                <a:cs typeface="Arial"/>
                <a:sym typeface="Arial"/>
              </a:defRPr>
            </a:pPr>
            <a:endParaRPr/>
          </a:p>
          <a:p>
            <a:pPr marL="285750" indent="-285750">
              <a:buSzPct val="100000"/>
              <a:buFont typeface="Arial"/>
              <a:buChar char="•"/>
              <a:defRPr sz="2000">
                <a:latin typeface="Arial"/>
                <a:ea typeface="Arial"/>
                <a:cs typeface="Arial"/>
                <a:sym typeface="Arial"/>
              </a:defRPr>
            </a:pPr>
            <a:r>
              <a:t>Figure out where the GitHub Repo is for our class. </a:t>
            </a:r>
          </a:p>
          <a:p>
            <a:pPr marL="285750" indent="-285750">
              <a:buSzPct val="100000"/>
              <a:buFont typeface="Arial"/>
              <a:buChar char="•"/>
              <a:defRPr sz="2000">
                <a:latin typeface="Arial"/>
                <a:ea typeface="Arial"/>
                <a:cs typeface="Arial"/>
                <a:sym typeface="Arial"/>
              </a:defRPr>
            </a:pPr>
            <a:endParaRPr/>
          </a:p>
          <a:p>
            <a:pPr marL="285750" indent="-285750">
              <a:buSzPct val="100000"/>
              <a:buFont typeface="Arial"/>
              <a:buChar char="•"/>
              <a:defRPr sz="2000">
                <a:latin typeface="Arial"/>
                <a:ea typeface="Arial"/>
                <a:cs typeface="Arial"/>
                <a:sym typeface="Arial"/>
              </a:defRPr>
            </a:pPr>
            <a:r>
              <a:t>Re-do the Terminal example from class today. </a:t>
            </a:r>
          </a:p>
          <a:p>
            <a:pPr marL="285750" indent="-285750">
              <a:buSzPct val="100000"/>
              <a:buFont typeface="Arial"/>
              <a:buChar char="•"/>
              <a:defRPr sz="2000">
                <a:latin typeface="Arial"/>
                <a:ea typeface="Arial"/>
                <a:cs typeface="Arial"/>
                <a:sym typeface="Arial"/>
              </a:defRPr>
            </a:pPr>
            <a:endParaRPr/>
          </a:p>
          <a:p>
            <a:pPr marL="285750" indent="-285750">
              <a:buSzPct val="100000"/>
              <a:buFont typeface="Arial"/>
              <a:buChar char="•"/>
              <a:defRPr sz="2000">
                <a:latin typeface="Arial"/>
                <a:ea typeface="Arial"/>
                <a:cs typeface="Arial"/>
                <a:sym typeface="Arial"/>
              </a:defRPr>
            </a:pPr>
            <a:r>
              <a:t>Re-do the HTML example from class today. </a:t>
            </a:r>
          </a:p>
          <a:p>
            <a:pPr marL="742950" lvl="1" indent="-285750">
              <a:buSzPct val="100000"/>
              <a:buFont typeface="Arial"/>
              <a:buChar char="•"/>
              <a:defRPr sz="2000">
                <a:latin typeface="Arial"/>
                <a:ea typeface="Arial"/>
                <a:cs typeface="Arial"/>
                <a:sym typeface="Arial"/>
              </a:defRPr>
            </a:pPr>
            <a:endParaRPr/>
          </a:p>
          <a:p>
            <a:pPr marL="742950" lvl="1" indent="-285750">
              <a:buSzPct val="100000"/>
              <a:buFont typeface="Arial"/>
              <a:buChar char="•"/>
              <a:defRPr sz="2000">
                <a:latin typeface="Arial"/>
                <a:ea typeface="Arial"/>
                <a:cs typeface="Arial"/>
                <a:sym typeface="Arial"/>
              </a:defRPr>
            </a:pPr>
            <a:r>
              <a:t>Watch the Walkthrough Video if you felt a bit lost.  </a:t>
            </a:r>
          </a:p>
          <a:p>
            <a:pPr marL="285750" indent="-285750">
              <a:buSzPct val="100000"/>
              <a:buFont typeface="Arial"/>
              <a:buChar char="•"/>
              <a:defRPr sz="2000">
                <a:latin typeface="Arial"/>
                <a:ea typeface="Arial"/>
                <a:cs typeface="Arial"/>
                <a:sym typeface="Arial"/>
              </a:defRPr>
            </a:pPr>
            <a:endParaRPr/>
          </a:p>
          <a:p>
            <a:pPr marL="285750" indent="-285750">
              <a:buSzPct val="100000"/>
              <a:buFont typeface="Arial"/>
              <a:buChar char="•"/>
              <a:defRPr sz="2000">
                <a:latin typeface="Arial"/>
                <a:ea typeface="Arial"/>
                <a:cs typeface="Arial"/>
                <a:sym typeface="Arial"/>
              </a:defRPr>
            </a:pPr>
            <a:r>
              <a:t>Review the Git commands we learned and how to use them</a:t>
            </a:r>
          </a:p>
          <a:p>
            <a:pPr marL="285750" indent="-285750">
              <a:buSzPct val="100000"/>
              <a:buFont typeface="Arial"/>
              <a:buChar char="•"/>
              <a:defRPr sz="2000">
                <a:latin typeface="Arial"/>
                <a:ea typeface="Arial"/>
                <a:cs typeface="Arial"/>
                <a:sym typeface="Arial"/>
              </a:defRPr>
            </a:pPr>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itle 1"/>
          <p:cNvSpPr txBox="1">
            <a:spLocks noGrp="1"/>
          </p:cNvSpPr>
          <p:nvPr>
            <p:ph type="title"/>
          </p:nvPr>
        </p:nvSpPr>
        <p:spPr>
          <a:xfrm>
            <a:off x="304799" y="-1"/>
            <a:ext cx="5470528" cy="653856"/>
          </a:xfrm>
          <a:prstGeom prst="rect">
            <a:avLst/>
          </a:prstGeom>
        </p:spPr>
        <p:txBody>
          <a:bodyPr/>
          <a:lstStyle/>
          <a:p>
            <a:r>
              <a:t>Our Mantra for Today and Beyond…</a:t>
            </a:r>
          </a:p>
        </p:txBody>
      </p:sp>
      <p:sp>
        <p:nvSpPr>
          <p:cNvPr id="144" name="TextBox 3"/>
          <p:cNvSpPr txBox="1"/>
          <p:nvPr/>
        </p:nvSpPr>
        <p:spPr>
          <a:xfrm>
            <a:off x="304800" y="3047999"/>
            <a:ext cx="8610600" cy="54804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3200" i="1">
                <a:latin typeface="Arial"/>
                <a:ea typeface="Arial"/>
                <a:cs typeface="Arial"/>
                <a:sym typeface="Arial"/>
              </a:defRPr>
            </a:lvl1pPr>
          </a:lstStyle>
          <a:p>
            <a:r>
              <a:t>When it comes to web development…</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Title 1"/>
          <p:cNvSpPr txBox="1">
            <a:spLocks noGrp="1"/>
          </p:cNvSpPr>
          <p:nvPr>
            <p:ph type="title"/>
          </p:nvPr>
        </p:nvSpPr>
        <p:spPr>
          <a:xfrm>
            <a:off x="304799" y="-1"/>
            <a:ext cx="5470528" cy="653856"/>
          </a:xfrm>
          <a:prstGeom prst="rect">
            <a:avLst/>
          </a:prstGeom>
        </p:spPr>
        <p:txBody>
          <a:bodyPr/>
          <a:lstStyle/>
          <a:p>
            <a:r>
              <a:t>Our Mantra for Today and Beyond…</a:t>
            </a:r>
          </a:p>
        </p:txBody>
      </p:sp>
      <p:sp>
        <p:nvSpPr>
          <p:cNvPr id="147" name="TextBox 3"/>
          <p:cNvSpPr txBox="1"/>
          <p:nvPr/>
        </p:nvSpPr>
        <p:spPr>
          <a:xfrm>
            <a:off x="304800" y="2743200"/>
            <a:ext cx="8610600" cy="122660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8000" i="1">
                <a:latin typeface="Arial"/>
                <a:ea typeface="Arial"/>
                <a:cs typeface="Arial"/>
                <a:sym typeface="Arial"/>
              </a:defRPr>
            </a:pPr>
            <a:r>
              <a:t>I know </a:t>
            </a:r>
            <a:r>
              <a:rPr b="1" u="sng"/>
              <a:t>nothing.</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extBox 1"/>
          <p:cNvSpPr txBox="1"/>
          <p:nvPr/>
        </p:nvSpPr>
        <p:spPr>
          <a:xfrm>
            <a:off x="8305800" y="6400799"/>
            <a:ext cx="927100" cy="35066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i="1">
                <a:latin typeface="Arial"/>
                <a:ea typeface="Arial"/>
                <a:cs typeface="Arial"/>
                <a:sym typeface="Arial"/>
              </a:defRPr>
            </a:lvl1pPr>
          </a:lstStyle>
          <a:p>
            <a:r>
              <a:t>You.</a:t>
            </a:r>
          </a:p>
        </p:txBody>
      </p:sp>
      <p:sp>
        <p:nvSpPr>
          <p:cNvPr id="152" name="Straight Arrow Connector 4"/>
          <p:cNvSpPr/>
          <p:nvPr/>
        </p:nvSpPr>
        <p:spPr>
          <a:xfrm flipH="1" flipV="1">
            <a:off x="8000999" y="6172199"/>
            <a:ext cx="304801" cy="228601"/>
          </a:xfrm>
          <a:prstGeom prst="line">
            <a:avLst/>
          </a:prstGeom>
          <a:ln w="6350">
            <a:solidFill>
              <a:srgbClr val="000000"/>
            </a:solidFill>
            <a:miter/>
            <a:tailEnd type="triangle"/>
          </a:ln>
        </p:spPr>
        <p:txBody>
          <a:bodyPr lIns="45719" rIns="45719"/>
          <a:lstStyle/>
          <a:p>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Title 1"/>
          <p:cNvSpPr txBox="1">
            <a:spLocks noGrp="1"/>
          </p:cNvSpPr>
          <p:nvPr>
            <p:ph type="title"/>
          </p:nvPr>
        </p:nvSpPr>
        <p:spPr>
          <a:xfrm>
            <a:off x="390606" y="2953542"/>
            <a:ext cx="8229601" cy="871860"/>
          </a:xfrm>
          <a:prstGeom prst="rect">
            <a:avLst/>
          </a:prstGeom>
        </p:spPr>
        <p:txBody>
          <a:bodyPr/>
          <a:lstStyle/>
          <a:p>
            <a:r>
              <a:t>The Path of Learning</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itle 1"/>
          <p:cNvSpPr txBox="1">
            <a:spLocks noGrp="1"/>
          </p:cNvSpPr>
          <p:nvPr>
            <p:ph type="title"/>
          </p:nvPr>
        </p:nvSpPr>
        <p:spPr>
          <a:xfrm>
            <a:off x="304799" y="-1"/>
            <a:ext cx="5470528" cy="653856"/>
          </a:xfrm>
          <a:prstGeom prst="rect">
            <a:avLst/>
          </a:prstGeom>
        </p:spPr>
        <p:txBody>
          <a:bodyPr/>
          <a:lstStyle/>
          <a:p>
            <a:r>
              <a:t>Nothing Comes Easy…</a:t>
            </a:r>
          </a:p>
        </p:txBody>
      </p:sp>
      <p:sp>
        <p:nvSpPr>
          <p:cNvPr id="161" name="Content Placeholder 2"/>
          <p:cNvSpPr txBox="1"/>
          <p:nvPr/>
        </p:nvSpPr>
        <p:spPr>
          <a:xfrm>
            <a:off x="289559" y="762000"/>
            <a:ext cx="8583816" cy="309348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indent="228600" algn="ctr">
              <a:lnSpc>
                <a:spcPct val="90000"/>
              </a:lnSpc>
              <a:defRPr sz="3200">
                <a:latin typeface="Arial"/>
                <a:ea typeface="Arial"/>
                <a:cs typeface="Arial"/>
                <a:sym typeface="Arial"/>
              </a:defRPr>
            </a:pPr>
            <a:endParaRPr/>
          </a:p>
          <a:p>
            <a:pPr indent="228600" algn="ctr">
              <a:lnSpc>
                <a:spcPct val="90000"/>
              </a:lnSpc>
              <a:defRPr sz="3200">
                <a:latin typeface="Arial"/>
                <a:ea typeface="Arial"/>
                <a:cs typeface="Arial"/>
                <a:sym typeface="Arial"/>
              </a:defRPr>
            </a:pPr>
            <a:endParaRPr/>
          </a:p>
          <a:p>
            <a:pPr indent="228600" algn="ctr">
              <a:lnSpc>
                <a:spcPct val="90000"/>
              </a:lnSpc>
              <a:defRPr sz="3200">
                <a:latin typeface="Arial"/>
                <a:ea typeface="Arial"/>
                <a:cs typeface="Arial"/>
                <a:sym typeface="Arial"/>
              </a:defRPr>
            </a:pPr>
            <a:endParaRPr/>
          </a:p>
          <a:p>
            <a:pPr indent="228600" algn="ctr">
              <a:lnSpc>
                <a:spcPct val="90000"/>
              </a:lnSpc>
              <a:defRPr sz="3200">
                <a:latin typeface="Arial"/>
                <a:ea typeface="Arial"/>
                <a:cs typeface="Arial"/>
                <a:sym typeface="Arial"/>
              </a:defRPr>
            </a:pPr>
            <a:endParaRPr/>
          </a:p>
          <a:p>
            <a:pPr indent="228600" algn="ctr">
              <a:lnSpc>
                <a:spcPct val="90000"/>
              </a:lnSpc>
              <a:defRPr sz="3200">
                <a:latin typeface="Arial"/>
                <a:ea typeface="Arial"/>
                <a:cs typeface="Arial"/>
                <a:sym typeface="Arial"/>
              </a:defRPr>
            </a:pPr>
            <a:br/>
            <a:r>
              <a:t>As students, you face three </a:t>
            </a:r>
            <a:endParaRPr sz="2800"/>
          </a:p>
          <a:p>
            <a:pPr indent="228600" algn="ctr">
              <a:lnSpc>
                <a:spcPct val="90000"/>
              </a:lnSpc>
              <a:defRPr sz="3200" b="1">
                <a:latin typeface="Arial"/>
                <a:ea typeface="Arial"/>
                <a:cs typeface="Arial"/>
                <a:sym typeface="Arial"/>
              </a:defRPr>
            </a:pPr>
            <a:r>
              <a:t>HUGE obstacles!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Title 1"/>
          <p:cNvSpPr txBox="1">
            <a:spLocks noGrp="1"/>
          </p:cNvSpPr>
          <p:nvPr>
            <p:ph type="title"/>
          </p:nvPr>
        </p:nvSpPr>
        <p:spPr>
          <a:xfrm>
            <a:off x="304799" y="-1"/>
            <a:ext cx="5470528" cy="653856"/>
          </a:xfrm>
          <a:prstGeom prst="rect">
            <a:avLst/>
          </a:prstGeom>
        </p:spPr>
        <p:txBody>
          <a:bodyPr/>
          <a:lstStyle/>
          <a:p>
            <a:r>
              <a:t>Obstacle #1 – The Great Confusion</a:t>
            </a:r>
          </a:p>
        </p:txBody>
      </p:sp>
      <p:pic>
        <p:nvPicPr>
          <p:cNvPr id="166" name="Picture 2" descr="Picture 2"/>
          <p:cNvPicPr>
            <a:picLocks noChangeAspect="1"/>
          </p:cNvPicPr>
          <p:nvPr/>
        </p:nvPicPr>
        <p:blipFill>
          <a:blip r:embed="rId3">
            <a:extLst/>
          </a:blip>
          <a:stretch>
            <a:fillRect/>
          </a:stretch>
        </p:blipFill>
        <p:spPr>
          <a:xfrm>
            <a:off x="228600" y="679253"/>
            <a:ext cx="8763000" cy="569595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Title 1"/>
          <p:cNvSpPr txBox="1">
            <a:spLocks noGrp="1"/>
          </p:cNvSpPr>
          <p:nvPr>
            <p:ph type="title"/>
          </p:nvPr>
        </p:nvSpPr>
        <p:spPr>
          <a:xfrm>
            <a:off x="304799" y="-1"/>
            <a:ext cx="5470528" cy="653856"/>
          </a:xfrm>
          <a:prstGeom prst="rect">
            <a:avLst/>
          </a:prstGeom>
        </p:spPr>
        <p:txBody>
          <a:bodyPr/>
          <a:lstStyle/>
          <a:p>
            <a:r>
              <a:t>Obstacle #2 – The Great Doubt</a:t>
            </a:r>
          </a:p>
        </p:txBody>
      </p:sp>
      <p:pic>
        <p:nvPicPr>
          <p:cNvPr id="171" name="Picture 4" descr="Picture 4"/>
          <p:cNvPicPr>
            <a:picLocks noChangeAspect="1"/>
          </p:cNvPicPr>
          <p:nvPr/>
        </p:nvPicPr>
        <p:blipFill>
          <a:blip r:embed="rId3">
            <a:extLst/>
          </a:blip>
          <a:stretch>
            <a:fillRect/>
          </a:stretch>
        </p:blipFill>
        <p:spPr>
          <a:xfrm>
            <a:off x="-10101" y="1028734"/>
            <a:ext cx="9154101" cy="524590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Title 1"/>
          <p:cNvSpPr txBox="1">
            <a:spLocks noGrp="1"/>
          </p:cNvSpPr>
          <p:nvPr>
            <p:ph type="title"/>
          </p:nvPr>
        </p:nvSpPr>
        <p:spPr>
          <a:xfrm>
            <a:off x="304799" y="-1"/>
            <a:ext cx="5470528" cy="653856"/>
          </a:xfrm>
          <a:prstGeom prst="rect">
            <a:avLst/>
          </a:prstGeom>
        </p:spPr>
        <p:txBody>
          <a:bodyPr/>
          <a:lstStyle/>
          <a:p>
            <a:r>
              <a:t>Obstacle #3 – The Great Distance</a:t>
            </a:r>
          </a:p>
        </p:txBody>
      </p:sp>
      <p:pic>
        <p:nvPicPr>
          <p:cNvPr id="176" name="Picture 2" descr="Picture 2"/>
          <p:cNvPicPr>
            <a:picLocks noChangeAspect="1"/>
          </p:cNvPicPr>
          <p:nvPr/>
        </p:nvPicPr>
        <p:blipFill>
          <a:blip r:embed="rId3">
            <a:extLst/>
          </a:blip>
          <a:stretch>
            <a:fillRect/>
          </a:stretch>
        </p:blipFill>
        <p:spPr>
          <a:xfrm>
            <a:off x="0" y="838200"/>
            <a:ext cx="9144000" cy="51435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itle 1"/>
          <p:cNvSpPr txBox="1">
            <a:spLocks noGrp="1"/>
          </p:cNvSpPr>
          <p:nvPr>
            <p:ph type="title"/>
          </p:nvPr>
        </p:nvSpPr>
        <p:spPr>
          <a:xfrm>
            <a:off x="304800" y="-1"/>
            <a:ext cx="7620000" cy="653856"/>
          </a:xfrm>
          <a:prstGeom prst="rect">
            <a:avLst/>
          </a:prstGeom>
        </p:spPr>
        <p:txBody>
          <a:bodyPr/>
          <a:lstStyle/>
          <a:p>
            <a:r>
              <a:t>Quick Introductions! (30 seconds)</a:t>
            </a:r>
          </a:p>
        </p:txBody>
      </p:sp>
      <p:pic>
        <p:nvPicPr>
          <p:cNvPr id="75" name="Picture 10" descr="Picture 10"/>
          <p:cNvPicPr>
            <a:picLocks noChangeAspect="1"/>
          </p:cNvPicPr>
          <p:nvPr/>
        </p:nvPicPr>
        <p:blipFill>
          <a:blip r:embed="rId3">
            <a:extLst/>
          </a:blip>
          <a:stretch>
            <a:fillRect/>
          </a:stretch>
        </p:blipFill>
        <p:spPr>
          <a:xfrm>
            <a:off x="6705600" y="3962400"/>
            <a:ext cx="2286000" cy="2286001"/>
          </a:xfrm>
          <a:prstGeom prst="rect">
            <a:avLst/>
          </a:prstGeom>
          <a:ln w="12700">
            <a:miter lim="400000"/>
          </a:ln>
        </p:spPr>
      </p:pic>
      <p:sp>
        <p:nvSpPr>
          <p:cNvPr id="76" name="Shape 70"/>
          <p:cNvSpPr txBox="1"/>
          <p:nvPr/>
        </p:nvSpPr>
        <p:spPr>
          <a:xfrm>
            <a:off x="196850" y="838200"/>
            <a:ext cx="8947150" cy="5655955"/>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marL="685800" indent="-457200" defTabSz="685800">
              <a:buSzPct val="100000"/>
              <a:buFont typeface="Arial"/>
              <a:buChar char="•"/>
              <a:defRPr sz="3200">
                <a:latin typeface="Arial"/>
                <a:ea typeface="Arial"/>
                <a:cs typeface="Arial"/>
                <a:sym typeface="Arial"/>
              </a:defRPr>
            </a:pPr>
            <a:r>
              <a:t>Name</a:t>
            </a:r>
            <a:endParaRPr sz="1500"/>
          </a:p>
          <a:p>
            <a:pPr marL="685800" indent="-457200" defTabSz="685800">
              <a:buSzPct val="100000"/>
              <a:buFont typeface="Arial"/>
              <a:buChar char="•"/>
              <a:defRPr sz="1500">
                <a:latin typeface="Arial"/>
                <a:ea typeface="Arial"/>
                <a:cs typeface="Arial"/>
                <a:sym typeface="Arial"/>
              </a:defRPr>
            </a:pPr>
            <a:endParaRPr sz="1500"/>
          </a:p>
          <a:p>
            <a:pPr marL="685800" indent="-457200" defTabSz="685800">
              <a:buSzPct val="100000"/>
              <a:buFont typeface="Arial"/>
              <a:buChar char="•"/>
              <a:defRPr sz="1500">
                <a:latin typeface="Arial"/>
                <a:ea typeface="Arial"/>
                <a:cs typeface="Arial"/>
                <a:sym typeface="Arial"/>
              </a:defRPr>
            </a:pPr>
            <a:endParaRPr sz="1500"/>
          </a:p>
          <a:p>
            <a:pPr marL="685800" indent="-457200" defTabSz="685800">
              <a:buSzPct val="100000"/>
              <a:buFont typeface="Arial"/>
              <a:buChar char="•"/>
              <a:defRPr sz="3200">
                <a:latin typeface="Arial"/>
                <a:ea typeface="Arial"/>
                <a:cs typeface="Arial"/>
                <a:sym typeface="Arial"/>
              </a:defRPr>
            </a:pPr>
            <a:r>
              <a:t>Location</a:t>
            </a:r>
            <a:endParaRPr sz="1500"/>
          </a:p>
          <a:p>
            <a:pPr marL="685800" indent="-457200" defTabSz="685800">
              <a:buSzPct val="100000"/>
              <a:buFont typeface="Arial"/>
              <a:buChar char="•"/>
              <a:defRPr sz="1500">
                <a:latin typeface="Arial"/>
                <a:ea typeface="Arial"/>
                <a:cs typeface="Arial"/>
                <a:sym typeface="Arial"/>
              </a:defRPr>
            </a:pPr>
            <a:endParaRPr sz="1500"/>
          </a:p>
          <a:p>
            <a:pPr marL="685800" indent="-457200" defTabSz="685800">
              <a:buSzPct val="100000"/>
              <a:buFont typeface="Arial"/>
              <a:buChar char="•"/>
              <a:defRPr sz="1500">
                <a:latin typeface="Arial"/>
                <a:ea typeface="Arial"/>
                <a:cs typeface="Arial"/>
                <a:sym typeface="Arial"/>
              </a:defRPr>
            </a:pPr>
            <a:endParaRPr sz="1500"/>
          </a:p>
          <a:p>
            <a:pPr marL="685800" indent="-457200" defTabSz="685800">
              <a:buSzPct val="100000"/>
              <a:buFont typeface="Arial"/>
              <a:buChar char="•"/>
              <a:defRPr sz="3200">
                <a:latin typeface="Arial"/>
                <a:ea typeface="Arial"/>
                <a:cs typeface="Arial"/>
                <a:sym typeface="Arial"/>
              </a:defRPr>
            </a:pPr>
            <a:r>
              <a:t>Background (Career, Education, Interests)</a:t>
            </a:r>
            <a:endParaRPr sz="1500"/>
          </a:p>
          <a:p>
            <a:pPr marL="685800" indent="-457200" defTabSz="685800">
              <a:buSzPct val="100000"/>
              <a:buFont typeface="Arial"/>
              <a:buChar char="•"/>
              <a:defRPr sz="1500">
                <a:latin typeface="Arial"/>
                <a:ea typeface="Arial"/>
                <a:cs typeface="Arial"/>
                <a:sym typeface="Arial"/>
              </a:defRPr>
            </a:pPr>
            <a:endParaRPr sz="1500"/>
          </a:p>
          <a:p>
            <a:pPr marL="685800" indent="-457200" defTabSz="685800">
              <a:buSzPct val="100000"/>
              <a:buFont typeface="Arial"/>
              <a:buChar char="•"/>
              <a:defRPr sz="1500">
                <a:latin typeface="Arial"/>
                <a:ea typeface="Arial"/>
                <a:cs typeface="Arial"/>
                <a:sym typeface="Arial"/>
              </a:defRPr>
            </a:pPr>
            <a:endParaRPr sz="1500"/>
          </a:p>
          <a:p>
            <a:pPr marL="685800" indent="-457200" defTabSz="685800">
              <a:buSzPct val="100000"/>
              <a:buFont typeface="Arial"/>
              <a:buChar char="•"/>
              <a:defRPr sz="3200">
                <a:latin typeface="Arial"/>
                <a:ea typeface="Arial"/>
                <a:cs typeface="Arial"/>
                <a:sym typeface="Arial"/>
              </a:defRPr>
            </a:pPr>
            <a:r>
              <a:t>Why learn web development?</a:t>
            </a:r>
            <a:endParaRPr sz="2400"/>
          </a:p>
          <a:p>
            <a:pPr marL="685800" indent="-457200" defTabSz="685800">
              <a:buSzPct val="100000"/>
              <a:buFont typeface="Arial"/>
              <a:buChar char="•"/>
              <a:defRPr sz="1500">
                <a:latin typeface="Arial"/>
                <a:ea typeface="Arial"/>
                <a:cs typeface="Arial"/>
                <a:sym typeface="Arial"/>
              </a:defRPr>
            </a:pPr>
            <a:endParaRPr sz="2400"/>
          </a:p>
          <a:p>
            <a:pPr marL="685800" indent="-457200" defTabSz="685800">
              <a:buSzPct val="100000"/>
              <a:buFont typeface="Arial"/>
              <a:buChar char="•"/>
              <a:defRPr sz="1500">
                <a:latin typeface="Arial"/>
                <a:ea typeface="Arial"/>
                <a:cs typeface="Arial"/>
                <a:sym typeface="Arial"/>
              </a:defRPr>
            </a:pPr>
            <a:endParaRPr sz="2400"/>
          </a:p>
          <a:p>
            <a:pPr marL="685800" indent="-457200" defTabSz="685800">
              <a:buSzPct val="100000"/>
              <a:buFont typeface="Arial"/>
              <a:buChar char="•"/>
              <a:defRPr sz="3200">
                <a:latin typeface="Arial"/>
                <a:ea typeface="Arial"/>
                <a:cs typeface="Arial"/>
                <a:sym typeface="Arial"/>
              </a:defRPr>
            </a:pPr>
            <a:r>
              <a:t>Excited about class?</a:t>
            </a:r>
            <a:endParaRPr sz="2400"/>
          </a:p>
          <a:p>
            <a:pPr marL="685800" indent="-457200" defTabSz="685800">
              <a:buSzPct val="100000"/>
              <a:buFont typeface="Arial"/>
              <a:buChar char="•"/>
              <a:defRPr sz="3200">
                <a:latin typeface="Arial"/>
                <a:ea typeface="Arial"/>
                <a:cs typeface="Arial"/>
                <a:sym typeface="Arial"/>
              </a:defRPr>
            </a:pPr>
            <a:endParaRPr sz="2400"/>
          </a:p>
          <a:p>
            <a:pPr indent="228600" defTabSz="685800">
              <a:defRPr sz="3200">
                <a:latin typeface="Arial"/>
                <a:ea typeface="Arial"/>
                <a:cs typeface="Arial"/>
                <a:sym typeface="Arial"/>
              </a:defRPr>
            </a:pPr>
            <a:endParaRPr sz="240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Title 1"/>
          <p:cNvSpPr txBox="1">
            <a:spLocks noGrp="1"/>
          </p:cNvSpPr>
          <p:nvPr>
            <p:ph type="title"/>
          </p:nvPr>
        </p:nvSpPr>
        <p:spPr>
          <a:xfrm>
            <a:off x="304799" y="-1"/>
            <a:ext cx="5470528" cy="653856"/>
          </a:xfrm>
          <a:prstGeom prst="rect">
            <a:avLst/>
          </a:prstGeom>
        </p:spPr>
        <p:txBody>
          <a:bodyPr/>
          <a:lstStyle/>
          <a:p>
            <a:r>
              <a:t>Nothing Comes Easy…</a:t>
            </a:r>
          </a:p>
        </p:txBody>
      </p:sp>
      <p:sp>
        <p:nvSpPr>
          <p:cNvPr id="181" name="Content Placeholder 2"/>
          <p:cNvSpPr txBox="1"/>
          <p:nvPr/>
        </p:nvSpPr>
        <p:spPr>
          <a:xfrm>
            <a:off x="289559" y="762000"/>
            <a:ext cx="8583816" cy="351772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indent="228600">
              <a:lnSpc>
                <a:spcPct val="90000"/>
              </a:lnSpc>
              <a:defRPr sz="3200" b="1" u="sng">
                <a:latin typeface="Arial"/>
                <a:ea typeface="Arial"/>
                <a:cs typeface="Arial"/>
                <a:sym typeface="Arial"/>
              </a:defRPr>
            </a:pPr>
            <a:endParaRPr/>
          </a:p>
          <a:p>
            <a:pPr indent="228600">
              <a:lnSpc>
                <a:spcPct val="90000"/>
              </a:lnSpc>
              <a:defRPr sz="3200" b="1" u="sng">
                <a:latin typeface="Arial"/>
                <a:ea typeface="Arial"/>
                <a:cs typeface="Arial"/>
                <a:sym typeface="Arial"/>
              </a:defRPr>
            </a:pPr>
            <a:r>
              <a:t>Learning to Code Requires Two Things:</a:t>
            </a:r>
            <a:endParaRPr sz="2800"/>
          </a:p>
          <a:p>
            <a:pPr indent="228600">
              <a:lnSpc>
                <a:spcPct val="90000"/>
              </a:lnSpc>
              <a:defRPr sz="3200" b="1" u="sng">
                <a:latin typeface="Arial"/>
                <a:ea typeface="Arial"/>
                <a:cs typeface="Arial"/>
                <a:sym typeface="Arial"/>
              </a:defRPr>
            </a:pPr>
            <a:endParaRPr sz="2800"/>
          </a:p>
          <a:p>
            <a:pPr marL="742950" indent="-514350">
              <a:lnSpc>
                <a:spcPct val="90000"/>
              </a:lnSpc>
              <a:buSzPct val="100000"/>
              <a:buAutoNum type="arabicPeriod"/>
              <a:defRPr sz="3200">
                <a:latin typeface="Arial"/>
                <a:ea typeface="Arial"/>
                <a:cs typeface="Arial"/>
                <a:sym typeface="Arial"/>
              </a:defRPr>
            </a:pPr>
            <a:r>
              <a:t>Persisting in the face of something that feels </a:t>
            </a:r>
            <a:r>
              <a:rPr u="sng"/>
              <a:t>incredibly hard and confusing</a:t>
            </a:r>
            <a:r>
              <a:t>.</a:t>
            </a:r>
            <a:endParaRPr sz="2800"/>
          </a:p>
          <a:p>
            <a:pPr marL="742950" indent="-514350">
              <a:lnSpc>
                <a:spcPct val="90000"/>
              </a:lnSpc>
              <a:buSzPct val="100000"/>
              <a:buAutoNum type="arabicPeriod"/>
              <a:defRPr sz="3200">
                <a:latin typeface="Arial"/>
                <a:ea typeface="Arial"/>
                <a:cs typeface="Arial"/>
                <a:sym typeface="Arial"/>
              </a:defRPr>
            </a:pPr>
            <a:endParaRPr sz="2800"/>
          </a:p>
          <a:p>
            <a:pPr marL="742950" indent="-514350">
              <a:lnSpc>
                <a:spcPct val="90000"/>
              </a:lnSpc>
              <a:buSzPct val="100000"/>
              <a:buAutoNum type="arabicPeriod" startAt="2"/>
              <a:defRPr sz="3200">
                <a:latin typeface="Arial"/>
                <a:ea typeface="Arial"/>
                <a:cs typeface="Arial"/>
                <a:sym typeface="Arial"/>
              </a:defRPr>
            </a:pPr>
            <a:r>
              <a:t>Maintaining the self-confidence necessary to believe that you </a:t>
            </a:r>
            <a:r>
              <a:rPr u="sng"/>
              <a:t>CAN DO THIS</a:t>
            </a:r>
            <a:r>
              <a:t>.</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Rectangle 4"/>
          <p:cNvSpPr/>
          <p:nvPr/>
        </p:nvSpPr>
        <p:spPr>
          <a:xfrm>
            <a:off x="0" y="762000"/>
            <a:ext cx="9144000" cy="4800600"/>
          </a:xfrm>
          <a:prstGeom prst="rect">
            <a:avLst/>
          </a:prstGeom>
          <a:solidFill>
            <a:srgbClr val="DEEBF7"/>
          </a:solidFill>
          <a:ln w="12700">
            <a:miter lim="400000"/>
          </a:ln>
        </p:spPr>
        <p:txBody>
          <a:bodyPr lIns="45719" rIns="45719" anchor="ctr"/>
          <a:lstStyle/>
          <a:p>
            <a:pPr algn="ctr">
              <a:defRPr>
                <a:solidFill>
                  <a:srgbClr val="FFFFFF"/>
                </a:solidFill>
              </a:defRPr>
            </a:pPr>
            <a:endParaRPr/>
          </a:p>
        </p:txBody>
      </p:sp>
      <p:sp>
        <p:nvSpPr>
          <p:cNvPr id="186" name="Title 1"/>
          <p:cNvSpPr txBox="1">
            <a:spLocks noGrp="1"/>
          </p:cNvSpPr>
          <p:nvPr>
            <p:ph type="title"/>
          </p:nvPr>
        </p:nvSpPr>
        <p:spPr>
          <a:xfrm>
            <a:off x="304799" y="-1"/>
            <a:ext cx="5470528" cy="653856"/>
          </a:xfrm>
          <a:prstGeom prst="rect">
            <a:avLst/>
          </a:prstGeom>
        </p:spPr>
        <p:txBody>
          <a:bodyPr/>
          <a:lstStyle/>
          <a:p>
            <a:r>
              <a:t>Learning is “Frustrating”</a:t>
            </a:r>
          </a:p>
        </p:txBody>
      </p:sp>
      <p:sp>
        <p:nvSpPr>
          <p:cNvPr id="187" name="Content Placeholder 2"/>
          <p:cNvSpPr txBox="1"/>
          <p:nvPr/>
        </p:nvSpPr>
        <p:spPr>
          <a:xfrm>
            <a:off x="457200" y="838200"/>
            <a:ext cx="8229600" cy="527035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nSpc>
                <a:spcPct val="90000"/>
              </a:lnSpc>
              <a:spcBef>
                <a:spcPts val="1000"/>
              </a:spcBef>
              <a:defRPr sz="2800">
                <a:latin typeface="Arial"/>
                <a:ea typeface="Arial"/>
                <a:cs typeface="Arial"/>
                <a:sym typeface="Arial"/>
              </a:defRPr>
            </a:pPr>
            <a:r>
              <a:t>“You can’t tell whether you’re learning something when you’re learning it—in fact, </a:t>
            </a:r>
            <a:r>
              <a:rPr b="1" u="sng"/>
              <a:t>learning feels a lot more like frustration</a:t>
            </a:r>
            <a:r>
              <a:t>.”</a:t>
            </a:r>
          </a:p>
          <a:p>
            <a:pPr>
              <a:lnSpc>
                <a:spcPct val="90000"/>
              </a:lnSpc>
              <a:spcBef>
                <a:spcPts val="1000"/>
              </a:spcBef>
              <a:defRPr sz="2800">
                <a:latin typeface="Arial"/>
                <a:ea typeface="Arial"/>
                <a:cs typeface="Arial"/>
                <a:sym typeface="Arial"/>
              </a:defRPr>
            </a:pPr>
            <a:endParaRPr/>
          </a:p>
          <a:p>
            <a:pPr>
              <a:lnSpc>
                <a:spcPct val="90000"/>
              </a:lnSpc>
              <a:spcBef>
                <a:spcPts val="1000"/>
              </a:spcBef>
              <a:defRPr sz="2800">
                <a:latin typeface="Arial"/>
                <a:ea typeface="Arial"/>
                <a:cs typeface="Arial"/>
                <a:sym typeface="Arial"/>
              </a:defRPr>
            </a:pPr>
            <a: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a:lnSpc>
                <a:spcPct val="90000"/>
              </a:lnSpc>
              <a:spcBef>
                <a:spcPts val="1000"/>
              </a:spcBef>
              <a:defRPr sz="1600">
                <a:latin typeface="Arial"/>
                <a:ea typeface="Arial"/>
                <a:cs typeface="Arial"/>
                <a:sym typeface="Arial"/>
              </a:defRPr>
            </a:pPr>
            <a:endParaRPr/>
          </a:p>
          <a:p>
            <a:pPr>
              <a:lnSpc>
                <a:spcPct val="90000"/>
              </a:lnSpc>
              <a:spcBef>
                <a:spcPts val="1000"/>
              </a:spcBef>
              <a:defRPr sz="1600" i="1">
                <a:latin typeface="Arial"/>
                <a:ea typeface="Arial"/>
                <a:cs typeface="Arial"/>
                <a:sym typeface="Arial"/>
              </a:defRPr>
            </a:pPr>
            <a:r>
              <a:t>Jeff Dickey, Author of Write Modern Web Apps with the MEAN Stack: Mongo, Express, AngularJS, and Node.JS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Title 1"/>
          <p:cNvSpPr txBox="1">
            <a:spLocks noGrp="1"/>
          </p:cNvSpPr>
          <p:nvPr>
            <p:ph type="title"/>
          </p:nvPr>
        </p:nvSpPr>
        <p:spPr>
          <a:xfrm>
            <a:off x="304799" y="-1"/>
            <a:ext cx="5470528" cy="653856"/>
          </a:xfrm>
          <a:prstGeom prst="rect">
            <a:avLst/>
          </a:prstGeom>
        </p:spPr>
        <p:txBody>
          <a:bodyPr/>
          <a:lstStyle/>
          <a:p>
            <a:r>
              <a:t>Advice for the Journey</a:t>
            </a:r>
          </a:p>
        </p:txBody>
      </p:sp>
      <p:sp>
        <p:nvSpPr>
          <p:cNvPr id="192" name="Rectangle 5"/>
          <p:cNvSpPr/>
          <p:nvPr/>
        </p:nvSpPr>
        <p:spPr>
          <a:xfrm>
            <a:off x="-1" y="676039"/>
            <a:ext cx="9155743" cy="5038962"/>
          </a:xfrm>
          <a:prstGeom prst="rect">
            <a:avLst/>
          </a:prstGeom>
          <a:solidFill>
            <a:srgbClr val="2E75B6"/>
          </a:solidFill>
          <a:ln w="12700">
            <a:miter lim="400000"/>
          </a:ln>
        </p:spPr>
        <p:txBody>
          <a:bodyPr lIns="45719" rIns="45719" anchor="ctr"/>
          <a:lstStyle/>
          <a:p>
            <a:pPr algn="ctr">
              <a:defRPr>
                <a:solidFill>
                  <a:srgbClr val="FFFFFF"/>
                </a:solidFill>
              </a:defRPr>
            </a:pPr>
            <a:endParaRPr/>
          </a:p>
        </p:txBody>
      </p:sp>
      <p:sp>
        <p:nvSpPr>
          <p:cNvPr id="193" name="Content Placeholder 2"/>
          <p:cNvSpPr txBox="1"/>
          <p:nvPr/>
        </p:nvSpPr>
        <p:spPr>
          <a:xfrm>
            <a:off x="443344" y="914400"/>
            <a:ext cx="8229601" cy="297885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indent="228600">
              <a:lnSpc>
                <a:spcPct val="90000"/>
              </a:lnSpc>
              <a:defRPr sz="2800" b="1" u="sng">
                <a:solidFill>
                  <a:srgbClr val="FFFFFF"/>
                </a:solidFill>
                <a:latin typeface="Arial"/>
                <a:ea typeface="Arial"/>
                <a:cs typeface="Arial"/>
                <a:sym typeface="Arial"/>
              </a:defRPr>
            </a:pPr>
            <a:r>
              <a:t>Throughout this course, always remember to:</a:t>
            </a:r>
          </a:p>
          <a:p>
            <a:pPr indent="228600">
              <a:lnSpc>
                <a:spcPct val="90000"/>
              </a:lnSpc>
              <a:defRPr sz="2800">
                <a:solidFill>
                  <a:srgbClr val="FFFFFF"/>
                </a:solidFill>
                <a:latin typeface="Arial"/>
                <a:ea typeface="Arial"/>
                <a:cs typeface="Arial"/>
                <a:sym typeface="Arial"/>
              </a:defRPr>
            </a:pPr>
            <a:endParaRPr/>
          </a:p>
          <a:p>
            <a:pPr marL="742950" indent="-514350">
              <a:lnSpc>
                <a:spcPct val="90000"/>
              </a:lnSpc>
              <a:buSzPct val="100000"/>
              <a:buAutoNum type="arabicPeriod"/>
              <a:defRPr sz="3200" b="1" i="1">
                <a:solidFill>
                  <a:srgbClr val="FFFFFF"/>
                </a:solidFill>
                <a:latin typeface="Arial"/>
                <a:ea typeface="Arial"/>
                <a:cs typeface="Arial"/>
                <a:sym typeface="Arial"/>
              </a:defRPr>
            </a:pPr>
            <a:r>
              <a:t> Work Hard!!</a:t>
            </a:r>
            <a:endParaRPr sz="2800"/>
          </a:p>
          <a:p>
            <a:pPr marL="742950" indent="-514350">
              <a:lnSpc>
                <a:spcPct val="90000"/>
              </a:lnSpc>
              <a:buSzPct val="100000"/>
              <a:buAutoNum type="arabicPeriod"/>
              <a:defRPr sz="3200">
                <a:solidFill>
                  <a:srgbClr val="FFFFFF"/>
                </a:solidFill>
                <a:latin typeface="Arial"/>
                <a:ea typeface="Arial"/>
                <a:cs typeface="Arial"/>
                <a:sym typeface="Arial"/>
              </a:defRPr>
            </a:pPr>
            <a:endParaRPr sz="2800"/>
          </a:p>
          <a:p>
            <a:pPr marL="742950" indent="-514350" algn="ctr">
              <a:lnSpc>
                <a:spcPct val="90000"/>
              </a:lnSpc>
              <a:buSzPct val="100000"/>
              <a:buAutoNum type="arabicPeriod" startAt="3"/>
              <a:defRPr sz="3200">
                <a:solidFill>
                  <a:srgbClr val="FFFFFF"/>
                </a:solidFill>
                <a:latin typeface="Arial"/>
                <a:ea typeface="Arial"/>
                <a:cs typeface="Arial"/>
                <a:sym typeface="Arial"/>
              </a:defRPr>
            </a:pPr>
            <a:endParaRPr sz="2800"/>
          </a:p>
          <a:p>
            <a:pPr indent="228600">
              <a:lnSpc>
                <a:spcPct val="90000"/>
              </a:lnSpc>
              <a:defRPr sz="3200">
                <a:solidFill>
                  <a:srgbClr val="FFFFFF"/>
                </a:solidFill>
                <a:latin typeface="Arial"/>
                <a:ea typeface="Arial"/>
                <a:cs typeface="Arial"/>
                <a:sym typeface="Arial"/>
              </a:defRPr>
            </a:pPr>
            <a:endParaRPr sz="2800"/>
          </a:p>
        </p:txBody>
      </p:sp>
      <p:pic>
        <p:nvPicPr>
          <p:cNvPr id="194" name="Picture 2" descr="Picture 2"/>
          <p:cNvPicPr>
            <a:picLocks noChangeAspect="1"/>
          </p:cNvPicPr>
          <p:nvPr/>
        </p:nvPicPr>
        <p:blipFill>
          <a:blip r:embed="rId2">
            <a:extLst/>
          </a:blip>
          <a:stretch>
            <a:fillRect/>
          </a:stretch>
        </p:blipFill>
        <p:spPr>
          <a:xfrm>
            <a:off x="6113057" y="3429000"/>
            <a:ext cx="3042685" cy="300875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Title 1"/>
          <p:cNvSpPr txBox="1">
            <a:spLocks noGrp="1"/>
          </p:cNvSpPr>
          <p:nvPr>
            <p:ph type="title"/>
          </p:nvPr>
        </p:nvSpPr>
        <p:spPr>
          <a:xfrm>
            <a:off x="304799" y="-1"/>
            <a:ext cx="5470528" cy="653856"/>
          </a:xfrm>
          <a:prstGeom prst="rect">
            <a:avLst/>
          </a:prstGeom>
        </p:spPr>
        <p:txBody>
          <a:bodyPr/>
          <a:lstStyle/>
          <a:p>
            <a:r>
              <a:t>Advice for the Journey</a:t>
            </a:r>
          </a:p>
        </p:txBody>
      </p:sp>
      <p:sp>
        <p:nvSpPr>
          <p:cNvPr id="197" name="Rectangle 8"/>
          <p:cNvSpPr/>
          <p:nvPr/>
        </p:nvSpPr>
        <p:spPr>
          <a:xfrm>
            <a:off x="-1" y="676039"/>
            <a:ext cx="9155743" cy="5038962"/>
          </a:xfrm>
          <a:prstGeom prst="rect">
            <a:avLst/>
          </a:prstGeom>
          <a:solidFill>
            <a:srgbClr val="2E75B6"/>
          </a:solidFill>
          <a:ln w="12700">
            <a:miter lim="400000"/>
          </a:ln>
        </p:spPr>
        <p:txBody>
          <a:bodyPr lIns="45719" rIns="45719" anchor="ctr"/>
          <a:lstStyle/>
          <a:p>
            <a:pPr algn="ctr">
              <a:defRPr>
                <a:solidFill>
                  <a:srgbClr val="FFFFFF"/>
                </a:solidFill>
              </a:defRPr>
            </a:pPr>
            <a:endParaRPr/>
          </a:p>
        </p:txBody>
      </p:sp>
      <p:sp>
        <p:nvSpPr>
          <p:cNvPr id="198" name="Content Placeholder 2"/>
          <p:cNvSpPr txBox="1"/>
          <p:nvPr/>
        </p:nvSpPr>
        <p:spPr>
          <a:xfrm>
            <a:off x="443344" y="914400"/>
            <a:ext cx="8229601" cy="408968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indent="228600" defTabSz="685800">
              <a:defRPr sz="2800" b="1" u="sng">
                <a:solidFill>
                  <a:srgbClr val="FFFFFF"/>
                </a:solidFill>
                <a:latin typeface="Arial"/>
                <a:ea typeface="Arial"/>
                <a:cs typeface="Arial"/>
                <a:sym typeface="Arial"/>
              </a:defRPr>
            </a:pPr>
            <a:r>
              <a:t>Throughout this course, always remember to:</a:t>
            </a:r>
            <a:endParaRPr sz="2400"/>
          </a:p>
          <a:p>
            <a:pPr indent="228600" defTabSz="685800">
              <a:defRPr sz="2800">
                <a:solidFill>
                  <a:srgbClr val="FFFFFF"/>
                </a:solidFill>
                <a:latin typeface="Arial"/>
                <a:ea typeface="Arial"/>
                <a:cs typeface="Arial"/>
                <a:sym typeface="Arial"/>
              </a:defRPr>
            </a:pPr>
            <a:endParaRPr sz="2400"/>
          </a:p>
          <a:p>
            <a:pPr marL="742950" indent="-514350" defTabSz="685800">
              <a:buSzPct val="100000"/>
              <a:buAutoNum type="arabicPeriod"/>
              <a:defRPr sz="3600" i="1">
                <a:solidFill>
                  <a:srgbClr val="FFFFFF"/>
                </a:solidFill>
                <a:latin typeface="Arial"/>
                <a:ea typeface="Arial"/>
                <a:cs typeface="Arial"/>
                <a:sym typeface="Arial"/>
              </a:defRPr>
            </a:pPr>
            <a:r>
              <a:t> Work Hard!!</a:t>
            </a:r>
            <a:endParaRPr sz="2400"/>
          </a:p>
          <a:p>
            <a:pPr marL="742950" indent="-514350" defTabSz="685800">
              <a:buSzPct val="100000"/>
              <a:buAutoNum type="arabicPeriod"/>
              <a:defRPr sz="3600">
                <a:solidFill>
                  <a:srgbClr val="FFFFFF"/>
                </a:solidFill>
                <a:latin typeface="Arial"/>
                <a:ea typeface="Arial"/>
                <a:cs typeface="Arial"/>
                <a:sym typeface="Arial"/>
              </a:defRPr>
            </a:pPr>
            <a:endParaRPr sz="2400"/>
          </a:p>
          <a:p>
            <a:pPr marL="742950" indent="-514350" defTabSz="685800">
              <a:buSzPct val="100000"/>
              <a:buAutoNum type="arabicPeriod" startAt="2"/>
              <a:defRPr sz="3600" b="1" i="1">
                <a:solidFill>
                  <a:srgbClr val="FFFFFF"/>
                </a:solidFill>
                <a:latin typeface="Arial"/>
                <a:ea typeface="Arial"/>
                <a:cs typeface="Arial"/>
                <a:sym typeface="Arial"/>
              </a:defRPr>
            </a:pPr>
            <a:r>
              <a:t> Appreciate your successes</a:t>
            </a:r>
            <a:endParaRPr sz="2400"/>
          </a:p>
          <a:p>
            <a:pPr marL="742950" indent="-514350" algn="ctr" defTabSz="685800">
              <a:buSzPct val="100000"/>
              <a:buAutoNum type="arabicPeriod" startAt="2"/>
              <a:defRPr sz="3600">
                <a:solidFill>
                  <a:srgbClr val="FFFFFF"/>
                </a:solidFill>
                <a:latin typeface="Arial"/>
                <a:ea typeface="Arial"/>
                <a:cs typeface="Arial"/>
                <a:sym typeface="Arial"/>
              </a:defRPr>
            </a:pPr>
            <a:endParaRPr sz="2400"/>
          </a:p>
          <a:p>
            <a:pPr indent="228600" defTabSz="685800">
              <a:defRPr sz="3600">
                <a:solidFill>
                  <a:srgbClr val="FFFFFF"/>
                </a:solidFill>
                <a:latin typeface="Arial"/>
                <a:ea typeface="Arial"/>
                <a:cs typeface="Arial"/>
                <a:sym typeface="Arial"/>
              </a:defRPr>
            </a:pPr>
            <a:endParaRPr sz="2400"/>
          </a:p>
        </p:txBody>
      </p:sp>
      <p:pic>
        <p:nvPicPr>
          <p:cNvPr id="199" name="Picture 4" descr="Picture 4"/>
          <p:cNvPicPr>
            <a:picLocks noChangeAspect="1"/>
          </p:cNvPicPr>
          <p:nvPr/>
        </p:nvPicPr>
        <p:blipFill>
          <a:blip r:embed="rId2">
            <a:extLst/>
          </a:blip>
          <a:srcRect b="3604"/>
          <a:stretch>
            <a:fillRect/>
          </a:stretch>
        </p:blipFill>
        <p:spPr>
          <a:xfrm>
            <a:off x="5548464" y="3809999"/>
            <a:ext cx="3607276" cy="260794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Title 1"/>
          <p:cNvSpPr txBox="1">
            <a:spLocks noGrp="1"/>
          </p:cNvSpPr>
          <p:nvPr>
            <p:ph type="title"/>
          </p:nvPr>
        </p:nvSpPr>
        <p:spPr>
          <a:xfrm>
            <a:off x="304799" y="-1"/>
            <a:ext cx="5470528" cy="653856"/>
          </a:xfrm>
          <a:prstGeom prst="rect">
            <a:avLst/>
          </a:prstGeom>
        </p:spPr>
        <p:txBody>
          <a:bodyPr/>
          <a:lstStyle/>
          <a:p>
            <a:r>
              <a:t>Advice for the Journey</a:t>
            </a:r>
          </a:p>
        </p:txBody>
      </p:sp>
      <p:sp>
        <p:nvSpPr>
          <p:cNvPr id="202" name="Rectangle 8"/>
          <p:cNvSpPr/>
          <p:nvPr/>
        </p:nvSpPr>
        <p:spPr>
          <a:xfrm>
            <a:off x="-1" y="676039"/>
            <a:ext cx="9155743" cy="5038962"/>
          </a:xfrm>
          <a:prstGeom prst="rect">
            <a:avLst/>
          </a:prstGeom>
          <a:solidFill>
            <a:srgbClr val="2E75B6"/>
          </a:solidFill>
          <a:ln w="12700">
            <a:miter lim="400000"/>
          </a:ln>
        </p:spPr>
        <p:txBody>
          <a:bodyPr lIns="45719" rIns="45719" anchor="ctr"/>
          <a:lstStyle/>
          <a:p>
            <a:pPr algn="ctr">
              <a:defRPr>
                <a:solidFill>
                  <a:srgbClr val="FFFFFF"/>
                </a:solidFill>
              </a:defRPr>
            </a:pPr>
            <a:endParaRPr/>
          </a:p>
        </p:txBody>
      </p:sp>
      <p:sp>
        <p:nvSpPr>
          <p:cNvPr id="203" name="Content Placeholder 2"/>
          <p:cNvSpPr txBox="1"/>
          <p:nvPr/>
        </p:nvSpPr>
        <p:spPr>
          <a:xfrm>
            <a:off x="443344" y="914400"/>
            <a:ext cx="8229601" cy="4233064"/>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indent="228600">
              <a:lnSpc>
                <a:spcPct val="90000"/>
              </a:lnSpc>
              <a:defRPr sz="2800" b="1" u="sng">
                <a:solidFill>
                  <a:srgbClr val="FFFFFF"/>
                </a:solidFill>
                <a:latin typeface="Arial"/>
                <a:ea typeface="Arial"/>
                <a:cs typeface="Arial"/>
                <a:sym typeface="Arial"/>
              </a:defRPr>
            </a:pPr>
            <a:r>
              <a:t>Throughout this course, always remember to:</a:t>
            </a:r>
          </a:p>
          <a:p>
            <a:pPr indent="228600">
              <a:lnSpc>
                <a:spcPct val="90000"/>
              </a:lnSpc>
              <a:defRPr sz="2800">
                <a:solidFill>
                  <a:srgbClr val="FFFFFF"/>
                </a:solidFill>
                <a:latin typeface="Arial"/>
                <a:ea typeface="Arial"/>
                <a:cs typeface="Arial"/>
                <a:sym typeface="Arial"/>
              </a:defRPr>
            </a:pPr>
            <a:endParaRPr/>
          </a:p>
          <a:p>
            <a:pPr marL="742950" indent="-514350">
              <a:lnSpc>
                <a:spcPct val="90000"/>
              </a:lnSpc>
              <a:buSzPct val="100000"/>
              <a:buAutoNum type="arabicPeriod"/>
              <a:defRPr sz="3600" i="1">
                <a:solidFill>
                  <a:srgbClr val="FFFFFF"/>
                </a:solidFill>
                <a:latin typeface="Arial"/>
                <a:ea typeface="Arial"/>
                <a:cs typeface="Arial"/>
                <a:sym typeface="Arial"/>
              </a:defRPr>
            </a:pPr>
            <a:r>
              <a:t> Work Hard!!</a:t>
            </a:r>
            <a:endParaRPr sz="2800"/>
          </a:p>
          <a:p>
            <a:pPr marL="742950" indent="-514350">
              <a:lnSpc>
                <a:spcPct val="90000"/>
              </a:lnSpc>
              <a:buSzPct val="100000"/>
              <a:buAutoNum type="arabicPeriod"/>
              <a:defRPr sz="3600">
                <a:solidFill>
                  <a:srgbClr val="FFFFFF"/>
                </a:solidFill>
                <a:latin typeface="Arial"/>
                <a:ea typeface="Arial"/>
                <a:cs typeface="Arial"/>
                <a:sym typeface="Arial"/>
              </a:defRPr>
            </a:pPr>
            <a:endParaRPr sz="2800"/>
          </a:p>
          <a:p>
            <a:pPr marL="742950" indent="-514350">
              <a:lnSpc>
                <a:spcPct val="90000"/>
              </a:lnSpc>
              <a:buSzPct val="100000"/>
              <a:buAutoNum type="arabicPeriod" startAt="2"/>
              <a:defRPr sz="3600" i="1">
                <a:solidFill>
                  <a:srgbClr val="FFFFFF"/>
                </a:solidFill>
                <a:latin typeface="Arial"/>
                <a:ea typeface="Arial"/>
                <a:cs typeface="Arial"/>
                <a:sym typeface="Arial"/>
              </a:defRPr>
            </a:pPr>
            <a:r>
              <a:t> Appreciate your successes</a:t>
            </a:r>
            <a:endParaRPr sz="2800"/>
          </a:p>
          <a:p>
            <a:pPr marL="742950" indent="-514350" algn="ctr">
              <a:lnSpc>
                <a:spcPct val="90000"/>
              </a:lnSpc>
              <a:buSzPct val="100000"/>
              <a:buAutoNum type="arabicPeriod" startAt="2"/>
              <a:defRPr sz="3600">
                <a:solidFill>
                  <a:srgbClr val="FFFFFF"/>
                </a:solidFill>
                <a:latin typeface="Arial"/>
                <a:ea typeface="Arial"/>
                <a:cs typeface="Arial"/>
                <a:sym typeface="Arial"/>
              </a:defRPr>
            </a:pPr>
            <a:endParaRPr sz="2800"/>
          </a:p>
          <a:p>
            <a:pPr marL="742950" indent="-514350">
              <a:lnSpc>
                <a:spcPct val="90000"/>
              </a:lnSpc>
              <a:buSzPct val="100000"/>
              <a:buAutoNum type="arabicPeriod" startAt="3"/>
              <a:defRPr sz="3600" b="1">
                <a:solidFill>
                  <a:srgbClr val="FFFFFF"/>
                </a:solidFill>
                <a:latin typeface="Arial"/>
                <a:ea typeface="Arial"/>
                <a:cs typeface="Arial"/>
                <a:sym typeface="Arial"/>
              </a:defRPr>
            </a:pPr>
            <a:r>
              <a:t> </a:t>
            </a:r>
            <a:r>
              <a:rPr i="1"/>
              <a:t>Trust yourself</a:t>
            </a:r>
            <a:endParaRPr sz="2800"/>
          </a:p>
          <a:p>
            <a:pPr marL="742950" indent="-514350">
              <a:lnSpc>
                <a:spcPct val="90000"/>
              </a:lnSpc>
              <a:buSzPct val="100000"/>
              <a:buAutoNum type="arabicPeriod" startAt="3"/>
              <a:defRPr sz="3600">
                <a:solidFill>
                  <a:srgbClr val="FFFFFF"/>
                </a:solidFill>
                <a:latin typeface="Arial"/>
                <a:ea typeface="Arial"/>
                <a:cs typeface="Arial"/>
                <a:sym typeface="Arial"/>
              </a:defRPr>
            </a:pPr>
            <a:endParaRPr sz="2800"/>
          </a:p>
        </p:txBody>
      </p:sp>
      <p:pic>
        <p:nvPicPr>
          <p:cNvPr id="204" name="Picture 8" descr="Picture 8"/>
          <p:cNvPicPr>
            <a:picLocks noChangeAspect="1"/>
          </p:cNvPicPr>
          <p:nvPr/>
        </p:nvPicPr>
        <p:blipFill>
          <a:blip r:embed="rId3">
            <a:extLst/>
          </a:blip>
          <a:srcRect t="2868" b="2857"/>
          <a:stretch>
            <a:fillRect/>
          </a:stretch>
        </p:blipFill>
        <p:spPr>
          <a:xfrm>
            <a:off x="5559443" y="3917920"/>
            <a:ext cx="3584557" cy="251460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Title 1"/>
          <p:cNvSpPr txBox="1">
            <a:spLocks noGrp="1"/>
          </p:cNvSpPr>
          <p:nvPr>
            <p:ph type="title"/>
          </p:nvPr>
        </p:nvSpPr>
        <p:spPr>
          <a:xfrm>
            <a:off x="304799" y="-1"/>
            <a:ext cx="5470528" cy="653856"/>
          </a:xfrm>
          <a:prstGeom prst="rect">
            <a:avLst/>
          </a:prstGeom>
        </p:spPr>
        <p:txBody>
          <a:bodyPr/>
          <a:lstStyle/>
          <a:p>
            <a:r>
              <a:t>But remember…</a:t>
            </a:r>
          </a:p>
        </p:txBody>
      </p:sp>
      <p:sp>
        <p:nvSpPr>
          <p:cNvPr id="209" name="Rectangle 8"/>
          <p:cNvSpPr/>
          <p:nvPr/>
        </p:nvSpPr>
        <p:spPr>
          <a:xfrm>
            <a:off x="-1" y="676039"/>
            <a:ext cx="9155743" cy="5038962"/>
          </a:xfrm>
          <a:prstGeom prst="rect">
            <a:avLst/>
          </a:prstGeom>
          <a:solidFill>
            <a:srgbClr val="2E75B6"/>
          </a:solidFill>
          <a:ln w="12700">
            <a:miter lim="400000"/>
          </a:ln>
        </p:spPr>
        <p:txBody>
          <a:bodyPr lIns="45719" rIns="45719" anchor="ctr"/>
          <a:lstStyle/>
          <a:p>
            <a:pPr algn="ctr">
              <a:defRPr>
                <a:solidFill>
                  <a:srgbClr val="FFFFFF"/>
                </a:solidFill>
              </a:defRPr>
            </a:pPr>
            <a:endParaRPr/>
          </a:p>
        </p:txBody>
      </p:sp>
      <p:sp>
        <p:nvSpPr>
          <p:cNvPr id="210" name="Content Placeholder 2"/>
          <p:cNvSpPr txBox="1"/>
          <p:nvPr/>
        </p:nvSpPr>
        <p:spPr>
          <a:xfrm>
            <a:off x="920269" y="4222186"/>
            <a:ext cx="7315201" cy="109144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indent="228600" algn="ctr">
              <a:lnSpc>
                <a:spcPct val="90000"/>
              </a:lnSpc>
              <a:defRPr sz="3600" i="1">
                <a:solidFill>
                  <a:srgbClr val="FFFFFF"/>
                </a:solidFill>
                <a:latin typeface="Arial"/>
                <a:ea typeface="Arial"/>
                <a:cs typeface="Arial"/>
                <a:sym typeface="Arial"/>
              </a:defRPr>
            </a:pPr>
            <a:r>
              <a:t>If you want to go fast, go alone. </a:t>
            </a:r>
            <a:endParaRPr sz="2800"/>
          </a:p>
          <a:p>
            <a:pPr indent="228600" algn="ctr">
              <a:lnSpc>
                <a:spcPct val="90000"/>
              </a:lnSpc>
              <a:defRPr sz="3600" i="1">
                <a:solidFill>
                  <a:srgbClr val="FFFFFF"/>
                </a:solidFill>
                <a:latin typeface="Arial"/>
                <a:ea typeface="Arial"/>
                <a:cs typeface="Arial"/>
                <a:sym typeface="Arial"/>
              </a:defRPr>
            </a:pPr>
            <a:r>
              <a:t>If you want to go far, go in a team.</a:t>
            </a:r>
          </a:p>
        </p:txBody>
      </p:sp>
      <p:pic>
        <p:nvPicPr>
          <p:cNvPr id="211" name="Picture 2" descr="Picture 2"/>
          <p:cNvPicPr>
            <a:picLocks noChangeAspect="1"/>
          </p:cNvPicPr>
          <p:nvPr/>
        </p:nvPicPr>
        <p:blipFill>
          <a:blip r:embed="rId2">
            <a:extLst/>
          </a:blip>
          <a:stretch>
            <a:fillRect/>
          </a:stretch>
        </p:blipFill>
        <p:spPr>
          <a:xfrm>
            <a:off x="2053166" y="838200"/>
            <a:ext cx="5049408" cy="326209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Title 1"/>
          <p:cNvSpPr txBox="1">
            <a:spLocks noGrp="1"/>
          </p:cNvSpPr>
          <p:nvPr>
            <p:ph type="title"/>
          </p:nvPr>
        </p:nvSpPr>
        <p:spPr>
          <a:xfrm>
            <a:off x="304800" y="-1"/>
            <a:ext cx="6934200" cy="653856"/>
          </a:xfrm>
          <a:prstGeom prst="rect">
            <a:avLst/>
          </a:prstGeom>
        </p:spPr>
        <p:txBody>
          <a:bodyPr/>
          <a:lstStyle/>
          <a:p>
            <a:r>
              <a:t>Google Fu – The Most Important Skill of All</a:t>
            </a:r>
          </a:p>
        </p:txBody>
      </p:sp>
      <p:sp>
        <p:nvSpPr>
          <p:cNvPr id="214" name="Rectangle 2"/>
          <p:cNvSpPr txBox="1"/>
          <p:nvPr/>
        </p:nvSpPr>
        <p:spPr>
          <a:xfrm>
            <a:off x="2666999" y="5638800"/>
            <a:ext cx="4396419" cy="609883"/>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b="1" u="sng">
                <a:solidFill>
                  <a:srgbClr val="0563C1"/>
                </a:solidFill>
                <a:uFill>
                  <a:solidFill>
                    <a:srgbClr val="0563C1"/>
                  </a:solidFill>
                </a:uFill>
                <a:latin typeface="Arial"/>
                <a:ea typeface="Arial"/>
                <a:cs typeface="Arial"/>
                <a:sym typeface="Arial"/>
                <a:hlinkClick r:id="rId3"/>
              </a:defRPr>
            </a:lvl1pPr>
          </a:lstStyle>
          <a:p>
            <a:pPr>
              <a:defRPr u="none">
                <a:solidFill>
                  <a:srgbClr val="000000"/>
                </a:solidFill>
                <a:uFillTx/>
              </a:defRPr>
            </a:pPr>
            <a:r>
              <a:rPr u="sng">
                <a:solidFill>
                  <a:srgbClr val="0563C1"/>
                </a:solidFill>
                <a:uFill>
                  <a:solidFill>
                    <a:srgbClr val="0563C1"/>
                  </a:solidFill>
                </a:uFill>
                <a:hlinkClick r:id="rId3"/>
              </a:rPr>
              <a:t>What is Google Fu?</a:t>
            </a:r>
          </a:p>
        </p:txBody>
      </p:sp>
      <p:pic>
        <p:nvPicPr>
          <p:cNvPr id="215" name="Picture 4" descr="Picture 4"/>
          <p:cNvPicPr>
            <a:picLocks noChangeAspect="1"/>
          </p:cNvPicPr>
          <p:nvPr/>
        </p:nvPicPr>
        <p:blipFill>
          <a:blip r:embed="rId4">
            <a:extLst/>
          </a:blip>
          <a:stretch>
            <a:fillRect/>
          </a:stretch>
        </p:blipFill>
        <p:spPr>
          <a:xfrm>
            <a:off x="0" y="2286000"/>
            <a:ext cx="9144000" cy="2286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Title 1"/>
          <p:cNvSpPr txBox="1">
            <a:spLocks noGrp="1"/>
          </p:cNvSpPr>
          <p:nvPr>
            <p:ph type="title"/>
          </p:nvPr>
        </p:nvSpPr>
        <p:spPr>
          <a:xfrm>
            <a:off x="390606" y="2953542"/>
            <a:ext cx="8229601" cy="871860"/>
          </a:xfrm>
          <a:prstGeom prst="rect">
            <a:avLst/>
          </a:prstGeom>
        </p:spPr>
        <p:txBody>
          <a:bodyPr/>
          <a:lstStyle/>
          <a:p>
            <a:r>
              <a:t>Course Structure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Title 1"/>
          <p:cNvSpPr txBox="1">
            <a:spLocks noGrp="1"/>
          </p:cNvSpPr>
          <p:nvPr>
            <p:ph type="title"/>
          </p:nvPr>
        </p:nvSpPr>
        <p:spPr>
          <a:xfrm>
            <a:off x="304799" y="-1"/>
            <a:ext cx="5470528" cy="653856"/>
          </a:xfrm>
          <a:prstGeom prst="rect">
            <a:avLst/>
          </a:prstGeom>
        </p:spPr>
        <p:txBody>
          <a:bodyPr/>
          <a:lstStyle/>
          <a:p>
            <a:r>
              <a:t>Daily Schedule</a:t>
            </a:r>
          </a:p>
        </p:txBody>
      </p:sp>
      <p:sp>
        <p:nvSpPr>
          <p:cNvPr id="224" name="Shape 70"/>
          <p:cNvSpPr txBox="1"/>
          <p:nvPr/>
        </p:nvSpPr>
        <p:spPr>
          <a:xfrm>
            <a:off x="98425" y="747990"/>
            <a:ext cx="8947150" cy="5263918"/>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indent="228600" defTabSz="685800">
              <a:defRPr sz="2800">
                <a:latin typeface="Arial"/>
                <a:ea typeface="Arial"/>
                <a:cs typeface="Arial"/>
                <a:sym typeface="Arial"/>
              </a:defRPr>
            </a:pPr>
            <a:r>
              <a:t>For each class we’ll run through the following:</a:t>
            </a:r>
            <a:endParaRPr sz="2400"/>
          </a:p>
          <a:p>
            <a:pPr indent="228600" defTabSz="685800">
              <a:defRPr sz="1500">
                <a:latin typeface="Arial"/>
                <a:ea typeface="Arial"/>
                <a:cs typeface="Arial"/>
                <a:sym typeface="Arial"/>
              </a:defRPr>
            </a:pPr>
            <a:endParaRPr sz="2400"/>
          </a:p>
          <a:p>
            <a:pPr marL="685800" indent="-457200" defTabSz="685800">
              <a:buSzPct val="100000"/>
              <a:buFont typeface="Arial"/>
              <a:buChar char="•"/>
              <a:defRPr sz="2800">
                <a:latin typeface="Arial"/>
                <a:ea typeface="Arial"/>
                <a:cs typeface="Arial"/>
                <a:sym typeface="Arial"/>
              </a:defRPr>
            </a:pPr>
            <a:r>
              <a:t>Set Objectives</a:t>
            </a:r>
            <a:endParaRPr sz="2400"/>
          </a:p>
          <a:p>
            <a:pPr marL="685800" indent="-457200" defTabSz="685800">
              <a:buSzPct val="100000"/>
              <a:buFont typeface="Arial"/>
              <a:buChar char="•"/>
              <a:defRPr sz="2800">
                <a:latin typeface="Arial"/>
                <a:ea typeface="Arial"/>
                <a:cs typeface="Arial"/>
                <a:sym typeface="Arial"/>
              </a:defRPr>
            </a:pPr>
            <a:endParaRPr sz="2400"/>
          </a:p>
          <a:p>
            <a:pPr marL="685800" indent="-457200" defTabSz="685800">
              <a:buSzPct val="100000"/>
              <a:buFont typeface="Arial"/>
              <a:buChar char="•"/>
              <a:defRPr sz="2800">
                <a:latin typeface="Arial"/>
                <a:ea typeface="Arial"/>
                <a:cs typeface="Arial"/>
                <a:sym typeface="Arial"/>
              </a:defRPr>
            </a:pPr>
            <a:r>
              <a:t>Brief Background Lecture</a:t>
            </a:r>
            <a:endParaRPr sz="2400"/>
          </a:p>
          <a:p>
            <a:pPr marL="685800" indent="-457200" defTabSz="685800">
              <a:buSzPct val="100000"/>
              <a:buFont typeface="Arial"/>
              <a:buChar char="•"/>
              <a:defRPr sz="2800">
                <a:latin typeface="Arial"/>
                <a:ea typeface="Arial"/>
                <a:cs typeface="Arial"/>
                <a:sym typeface="Arial"/>
              </a:defRPr>
            </a:pPr>
            <a:endParaRPr sz="2400"/>
          </a:p>
          <a:p>
            <a:pPr marL="685800" indent="-457200" defTabSz="685800">
              <a:buSzPct val="100000"/>
              <a:buFont typeface="Arial"/>
              <a:buChar char="•"/>
              <a:defRPr sz="2800">
                <a:latin typeface="Arial"/>
                <a:ea typeface="Arial"/>
                <a:cs typeface="Arial"/>
                <a:sym typeface="Arial"/>
              </a:defRPr>
            </a:pPr>
            <a:r>
              <a:t>Watch Me / Coding Demos</a:t>
            </a:r>
            <a:endParaRPr sz="2400"/>
          </a:p>
          <a:p>
            <a:pPr marL="685800" indent="-457200" defTabSz="685800">
              <a:buSzPct val="100000"/>
              <a:buFont typeface="Arial"/>
              <a:buChar char="•"/>
              <a:defRPr sz="2800">
                <a:latin typeface="Arial"/>
                <a:ea typeface="Arial"/>
                <a:cs typeface="Arial"/>
                <a:sym typeface="Arial"/>
              </a:defRPr>
            </a:pPr>
            <a:endParaRPr sz="2400"/>
          </a:p>
          <a:p>
            <a:pPr marL="685800" indent="-457200" defTabSz="685800">
              <a:buSzPct val="100000"/>
              <a:buFont typeface="Arial"/>
              <a:buChar char="•"/>
              <a:defRPr sz="2800">
                <a:latin typeface="Arial"/>
                <a:ea typeface="Arial"/>
                <a:cs typeface="Arial"/>
                <a:sym typeface="Arial"/>
              </a:defRPr>
            </a:pPr>
            <a:r>
              <a:t>Code Discussions</a:t>
            </a:r>
            <a:endParaRPr sz="2400"/>
          </a:p>
          <a:p>
            <a:pPr marL="685800" indent="-457200" defTabSz="685800">
              <a:buSzPct val="100000"/>
              <a:buFont typeface="Arial"/>
              <a:buChar char="•"/>
              <a:defRPr sz="2800">
                <a:latin typeface="Arial"/>
                <a:ea typeface="Arial"/>
                <a:cs typeface="Arial"/>
                <a:sym typeface="Arial"/>
              </a:defRPr>
            </a:pPr>
            <a:endParaRPr sz="2400"/>
          </a:p>
          <a:p>
            <a:pPr marL="685800" indent="-457200" defTabSz="685800">
              <a:buSzPct val="100000"/>
              <a:buFont typeface="Arial"/>
              <a:buChar char="•"/>
              <a:defRPr sz="2800">
                <a:latin typeface="Arial"/>
                <a:ea typeface="Arial"/>
                <a:cs typeface="Arial"/>
                <a:sym typeface="Arial"/>
              </a:defRPr>
            </a:pPr>
            <a:r>
              <a:t>In-Class Exercises</a:t>
            </a:r>
            <a:endParaRPr sz="2400"/>
          </a:p>
          <a:p>
            <a:pPr marL="685800" indent="-457200" defTabSz="685800">
              <a:buSzPct val="100000"/>
              <a:buFont typeface="Arial"/>
              <a:buChar char="•"/>
              <a:defRPr sz="2800">
                <a:latin typeface="Arial"/>
                <a:ea typeface="Arial"/>
                <a:cs typeface="Arial"/>
                <a:sym typeface="Arial"/>
              </a:defRPr>
            </a:pPr>
            <a:endParaRPr sz="2400"/>
          </a:p>
          <a:p>
            <a:pPr marL="685800" indent="-457200" defTabSz="685800">
              <a:buSzPct val="100000"/>
              <a:buFont typeface="Arial"/>
              <a:buChar char="•"/>
              <a:defRPr sz="2800">
                <a:latin typeface="Arial"/>
                <a:ea typeface="Arial"/>
                <a:cs typeface="Arial"/>
                <a:sym typeface="Arial"/>
              </a:defRPr>
            </a:pPr>
            <a:r>
              <a:t>Project Work</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Title 1"/>
          <p:cNvSpPr txBox="1">
            <a:spLocks noGrp="1"/>
          </p:cNvSpPr>
          <p:nvPr>
            <p:ph type="title"/>
          </p:nvPr>
        </p:nvSpPr>
        <p:spPr>
          <a:xfrm>
            <a:off x="304799" y="-1"/>
            <a:ext cx="5470528" cy="653856"/>
          </a:xfrm>
          <a:prstGeom prst="rect">
            <a:avLst/>
          </a:prstGeom>
        </p:spPr>
        <p:txBody>
          <a:bodyPr/>
          <a:lstStyle/>
          <a:p>
            <a:r>
              <a:t>Daily Schedule</a:t>
            </a:r>
          </a:p>
        </p:txBody>
      </p:sp>
      <p:sp>
        <p:nvSpPr>
          <p:cNvPr id="229" name="Shape 70"/>
          <p:cNvSpPr txBox="1"/>
          <p:nvPr/>
        </p:nvSpPr>
        <p:spPr>
          <a:xfrm>
            <a:off x="98425" y="747990"/>
            <a:ext cx="8947150" cy="5263918"/>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indent="228600" defTabSz="685800">
              <a:defRPr sz="2800">
                <a:latin typeface="Arial"/>
                <a:ea typeface="Arial"/>
                <a:cs typeface="Arial"/>
                <a:sym typeface="Arial"/>
              </a:defRPr>
            </a:pPr>
            <a:r>
              <a:t>For each class we’ll run through the following:</a:t>
            </a:r>
            <a:endParaRPr sz="2400"/>
          </a:p>
          <a:p>
            <a:pPr indent="228600" defTabSz="685800">
              <a:defRPr sz="1500">
                <a:latin typeface="Arial"/>
                <a:ea typeface="Arial"/>
                <a:cs typeface="Arial"/>
                <a:sym typeface="Arial"/>
              </a:defRPr>
            </a:pPr>
            <a:endParaRPr sz="2400"/>
          </a:p>
          <a:p>
            <a:pPr marL="685800" indent="-457200" defTabSz="685800">
              <a:buSzPct val="100000"/>
              <a:buFont typeface="Arial"/>
              <a:buChar char="•"/>
              <a:defRPr sz="2800">
                <a:latin typeface="Arial"/>
                <a:ea typeface="Arial"/>
                <a:cs typeface="Arial"/>
                <a:sym typeface="Arial"/>
              </a:defRPr>
            </a:pPr>
            <a:r>
              <a:t>Set Objectives</a:t>
            </a:r>
            <a:endParaRPr sz="2400"/>
          </a:p>
          <a:p>
            <a:pPr marL="685800" indent="-457200" defTabSz="685800">
              <a:buSzPct val="100000"/>
              <a:buFont typeface="Arial"/>
              <a:buChar char="•"/>
              <a:defRPr sz="2800">
                <a:latin typeface="Arial"/>
                <a:ea typeface="Arial"/>
                <a:cs typeface="Arial"/>
                <a:sym typeface="Arial"/>
              </a:defRPr>
            </a:pPr>
            <a:endParaRPr sz="2400"/>
          </a:p>
          <a:p>
            <a:pPr marL="685800" indent="-457200" defTabSz="685800">
              <a:buSzPct val="100000"/>
              <a:buFont typeface="Arial"/>
              <a:buChar char="•"/>
              <a:defRPr sz="2800">
                <a:latin typeface="Arial"/>
                <a:ea typeface="Arial"/>
                <a:cs typeface="Arial"/>
                <a:sym typeface="Arial"/>
              </a:defRPr>
            </a:pPr>
            <a:r>
              <a:t>Brief Background Lecture</a:t>
            </a:r>
            <a:endParaRPr sz="2400"/>
          </a:p>
          <a:p>
            <a:pPr marL="685800" indent="-457200" defTabSz="685800">
              <a:buSzPct val="100000"/>
              <a:buFont typeface="Arial"/>
              <a:buChar char="•"/>
              <a:defRPr sz="2800">
                <a:latin typeface="Arial"/>
                <a:ea typeface="Arial"/>
                <a:cs typeface="Arial"/>
                <a:sym typeface="Arial"/>
              </a:defRPr>
            </a:pPr>
            <a:endParaRPr sz="2400"/>
          </a:p>
          <a:p>
            <a:pPr marL="685800" indent="-457200" defTabSz="685800">
              <a:buSzPct val="100000"/>
              <a:buFont typeface="Arial"/>
              <a:buChar char="•"/>
              <a:defRPr sz="2800">
                <a:latin typeface="Arial"/>
                <a:ea typeface="Arial"/>
                <a:cs typeface="Arial"/>
                <a:sym typeface="Arial"/>
              </a:defRPr>
            </a:pPr>
            <a:r>
              <a:t>Watch Me / Coding Demos</a:t>
            </a:r>
            <a:endParaRPr sz="2400"/>
          </a:p>
          <a:p>
            <a:pPr marL="685800" indent="-457200" defTabSz="685800">
              <a:buSzPct val="100000"/>
              <a:buFont typeface="Arial"/>
              <a:buChar char="•"/>
              <a:defRPr sz="2800">
                <a:latin typeface="Arial"/>
                <a:ea typeface="Arial"/>
                <a:cs typeface="Arial"/>
                <a:sym typeface="Arial"/>
              </a:defRPr>
            </a:pPr>
            <a:endParaRPr sz="2400"/>
          </a:p>
          <a:p>
            <a:pPr marL="685800" indent="-457200" defTabSz="685800">
              <a:buSzPct val="100000"/>
              <a:buFont typeface="Arial"/>
              <a:buChar char="•"/>
              <a:defRPr sz="2800">
                <a:latin typeface="Arial"/>
                <a:ea typeface="Arial"/>
                <a:cs typeface="Arial"/>
                <a:sym typeface="Arial"/>
              </a:defRPr>
            </a:pPr>
            <a:r>
              <a:t>Code Discussions</a:t>
            </a:r>
            <a:endParaRPr sz="2400"/>
          </a:p>
          <a:p>
            <a:pPr marL="685800" indent="-457200" defTabSz="685800">
              <a:buSzPct val="100000"/>
              <a:buFont typeface="Arial"/>
              <a:buChar char="•"/>
              <a:defRPr sz="2800">
                <a:latin typeface="Arial"/>
                <a:ea typeface="Arial"/>
                <a:cs typeface="Arial"/>
                <a:sym typeface="Arial"/>
              </a:defRPr>
            </a:pPr>
            <a:endParaRPr sz="2400"/>
          </a:p>
          <a:p>
            <a:pPr marL="685800" indent="-457200" defTabSz="685800">
              <a:buSzPct val="100000"/>
              <a:buFont typeface="Arial"/>
              <a:buChar char="•"/>
              <a:defRPr sz="2800">
                <a:latin typeface="Arial"/>
                <a:ea typeface="Arial"/>
                <a:cs typeface="Arial"/>
                <a:sym typeface="Arial"/>
              </a:defRPr>
            </a:pPr>
            <a:r>
              <a:t>In-Class Exercises</a:t>
            </a:r>
            <a:endParaRPr sz="2400"/>
          </a:p>
          <a:p>
            <a:pPr marL="685800" indent="-457200" defTabSz="685800">
              <a:buSzPct val="100000"/>
              <a:buFont typeface="Arial"/>
              <a:buChar char="•"/>
              <a:defRPr sz="2800">
                <a:latin typeface="Arial"/>
                <a:ea typeface="Arial"/>
                <a:cs typeface="Arial"/>
                <a:sym typeface="Arial"/>
              </a:defRPr>
            </a:pPr>
            <a:endParaRPr sz="2400"/>
          </a:p>
          <a:p>
            <a:pPr marL="685800" indent="-457200" defTabSz="685800">
              <a:buSzPct val="100000"/>
              <a:buFont typeface="Arial"/>
              <a:buChar char="•"/>
              <a:defRPr sz="2800">
                <a:latin typeface="Arial"/>
                <a:ea typeface="Arial"/>
                <a:cs typeface="Arial"/>
                <a:sym typeface="Arial"/>
              </a:defRPr>
            </a:pPr>
            <a:r>
              <a:t>Project Work</a:t>
            </a:r>
          </a:p>
        </p:txBody>
      </p:sp>
      <p:sp>
        <p:nvSpPr>
          <p:cNvPr id="230" name="Rectangle 5"/>
          <p:cNvSpPr/>
          <p:nvPr/>
        </p:nvSpPr>
        <p:spPr>
          <a:xfrm>
            <a:off x="304800" y="3981689"/>
            <a:ext cx="3746705" cy="2334510"/>
          </a:xfrm>
          <a:prstGeom prst="rect">
            <a:avLst/>
          </a:prstGeom>
          <a:ln w="60325">
            <a:solidFill>
              <a:srgbClr val="FF0000"/>
            </a:solidFill>
            <a:miter/>
          </a:ln>
        </p:spPr>
        <p:txBody>
          <a:bodyPr lIns="45719" rIns="45719" anchor="ctr"/>
          <a:lstStyle/>
          <a:p>
            <a:pPr algn="ctr">
              <a:defRPr>
                <a:solidFill>
                  <a:srgbClr val="FFFFFF"/>
                </a:solidFill>
                <a:latin typeface="Arial"/>
                <a:ea typeface="Arial"/>
                <a:cs typeface="Arial"/>
                <a:sym typeface="Arial"/>
              </a:defRPr>
            </a:pPr>
            <a:endParaRPr/>
          </a:p>
        </p:txBody>
      </p:sp>
      <p:sp>
        <p:nvSpPr>
          <p:cNvPr id="231" name="TextBox 6"/>
          <p:cNvSpPr txBox="1"/>
          <p:nvPr/>
        </p:nvSpPr>
        <p:spPr>
          <a:xfrm>
            <a:off x="4181117" y="4770099"/>
            <a:ext cx="4845011" cy="486207"/>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sz="2800" b="1" u="sng">
                <a:solidFill>
                  <a:srgbClr val="C00000"/>
                </a:solidFill>
                <a:latin typeface="Arial"/>
                <a:ea typeface="Arial"/>
                <a:cs typeface="Arial"/>
                <a:sym typeface="Arial"/>
              </a:defRPr>
            </a:lvl1pPr>
          </a:lstStyle>
          <a:p>
            <a:r>
              <a:t>The Super Important Stuff!!!</a:t>
            </a:r>
          </a:p>
        </p:txBody>
      </p:sp>
      <p:sp>
        <p:nvSpPr>
          <p:cNvPr id="232" name="TextBox 7"/>
          <p:cNvSpPr txBox="1"/>
          <p:nvPr/>
        </p:nvSpPr>
        <p:spPr>
          <a:xfrm>
            <a:off x="4838491" y="5364612"/>
            <a:ext cx="3530264" cy="486207"/>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sz="2800" i="1">
                <a:solidFill>
                  <a:srgbClr val="C00000"/>
                </a:solidFill>
                <a:latin typeface="Arial"/>
                <a:ea typeface="Arial"/>
                <a:cs typeface="Arial"/>
                <a:sym typeface="Arial"/>
              </a:defRPr>
            </a:lvl1pPr>
          </a:lstStyle>
          <a:p>
            <a:r>
              <a:t>i.e. Always be coding!</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itle 1"/>
          <p:cNvSpPr txBox="1">
            <a:spLocks noGrp="1"/>
          </p:cNvSpPr>
          <p:nvPr>
            <p:ph type="title"/>
          </p:nvPr>
        </p:nvSpPr>
        <p:spPr>
          <a:xfrm>
            <a:off x="390606" y="2953542"/>
            <a:ext cx="8229601" cy="871860"/>
          </a:xfrm>
          <a:prstGeom prst="rect">
            <a:avLst/>
          </a:prstGeom>
        </p:spPr>
        <p:txBody>
          <a:bodyPr/>
          <a:lstStyle/>
          <a:p>
            <a:r>
              <a:t>The Path of Learning</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Title 1"/>
          <p:cNvSpPr txBox="1">
            <a:spLocks noGrp="1"/>
          </p:cNvSpPr>
          <p:nvPr>
            <p:ph type="title"/>
          </p:nvPr>
        </p:nvSpPr>
        <p:spPr>
          <a:xfrm>
            <a:off x="390606" y="2953542"/>
            <a:ext cx="8229601" cy="871860"/>
          </a:xfrm>
          <a:prstGeom prst="rect">
            <a:avLst/>
          </a:prstGeom>
        </p:spPr>
        <p:txBody>
          <a:bodyPr/>
          <a:lstStyle/>
          <a:p>
            <a:r>
              <a:t>Pre-Work</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Title 1"/>
          <p:cNvSpPr txBox="1">
            <a:spLocks noGrp="1"/>
          </p:cNvSpPr>
          <p:nvPr>
            <p:ph type="title"/>
          </p:nvPr>
        </p:nvSpPr>
        <p:spPr>
          <a:xfrm>
            <a:off x="304799" y="-1"/>
            <a:ext cx="5470528" cy="653856"/>
          </a:xfrm>
          <a:prstGeom prst="rect">
            <a:avLst/>
          </a:prstGeom>
        </p:spPr>
        <p:txBody>
          <a:bodyPr/>
          <a:lstStyle/>
          <a:p>
            <a:r>
              <a:t>Software Checklist</a:t>
            </a:r>
          </a:p>
        </p:txBody>
      </p:sp>
      <p:sp>
        <p:nvSpPr>
          <p:cNvPr id="241" name="Shape 70"/>
          <p:cNvSpPr txBox="1"/>
          <p:nvPr/>
        </p:nvSpPr>
        <p:spPr>
          <a:xfrm>
            <a:off x="98425" y="747989"/>
            <a:ext cx="8947150" cy="4857518"/>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marL="685800" indent="-457200" defTabSz="685800">
              <a:buSzPct val="100000"/>
              <a:buFont typeface="Arial"/>
              <a:buChar char="•"/>
              <a:defRPr sz="1500" b="1">
                <a:latin typeface="Arial"/>
                <a:ea typeface="Arial"/>
                <a:cs typeface="Arial"/>
                <a:sym typeface="Arial"/>
              </a:defRPr>
            </a:pPr>
            <a:endParaRPr/>
          </a:p>
          <a:p>
            <a:pPr indent="228600" defTabSz="685800">
              <a:defRPr sz="2800">
                <a:latin typeface="Arial"/>
                <a:ea typeface="Arial"/>
                <a:cs typeface="Arial"/>
                <a:sym typeface="Arial"/>
              </a:defRPr>
            </a:pPr>
            <a:r>
              <a:t>At this point, you should have each of these installed:</a:t>
            </a:r>
            <a:endParaRPr sz="2400"/>
          </a:p>
          <a:p>
            <a:pPr indent="228600" defTabSz="685800">
              <a:defRPr sz="2800">
                <a:latin typeface="Arial"/>
                <a:ea typeface="Arial"/>
                <a:cs typeface="Arial"/>
                <a:sym typeface="Arial"/>
              </a:defRPr>
            </a:pPr>
            <a:endParaRPr sz="2400"/>
          </a:p>
          <a:p>
            <a:pPr marL="685800" indent="-457200" defTabSz="685800">
              <a:buSzPct val="100000"/>
              <a:buChar char="❑"/>
              <a:defRPr sz="2800">
                <a:latin typeface="Arial"/>
                <a:ea typeface="Arial"/>
                <a:cs typeface="Arial"/>
                <a:sym typeface="Arial"/>
              </a:defRPr>
            </a:pPr>
            <a:r>
              <a:t> Slack </a:t>
            </a:r>
            <a:endParaRPr sz="2400"/>
          </a:p>
          <a:p>
            <a:pPr marL="685800" indent="-457200" defTabSz="685800">
              <a:buSzPct val="100000"/>
              <a:buChar char="❑"/>
              <a:defRPr sz="2800">
                <a:latin typeface="Arial"/>
                <a:ea typeface="Arial"/>
                <a:cs typeface="Arial"/>
                <a:sym typeface="Arial"/>
              </a:defRPr>
            </a:pPr>
            <a:r>
              <a:t> Visual Studio Code</a:t>
            </a:r>
          </a:p>
          <a:p>
            <a:pPr marL="685800" indent="-457200" defTabSz="685800">
              <a:buSzPct val="100000"/>
              <a:buChar char="❑"/>
              <a:defRPr sz="2800">
                <a:latin typeface="Arial"/>
                <a:ea typeface="Arial"/>
                <a:cs typeface="Arial"/>
                <a:sym typeface="Arial"/>
              </a:defRPr>
            </a:pPr>
            <a:r>
              <a:t> Git for Version Control</a:t>
            </a:r>
            <a:endParaRPr sz="2400"/>
          </a:p>
          <a:p>
            <a:pPr marL="685800" indent="-457200" defTabSz="685800">
              <a:buSzPct val="100000"/>
              <a:buChar char="❑"/>
              <a:defRPr sz="2800">
                <a:latin typeface="Arial"/>
                <a:ea typeface="Arial"/>
                <a:cs typeface="Arial"/>
                <a:sym typeface="Arial"/>
              </a:defRPr>
            </a:pPr>
            <a:r>
              <a:t> Git Bash (Windows) or Terminal (Mac)</a:t>
            </a:r>
            <a:endParaRPr sz="2400"/>
          </a:p>
          <a:p>
            <a:pPr marL="685800" indent="-457200" defTabSz="685800">
              <a:buSzPct val="100000"/>
              <a:buChar char="❑"/>
              <a:defRPr sz="2800">
                <a:latin typeface="Arial"/>
                <a:ea typeface="Arial"/>
                <a:cs typeface="Arial"/>
                <a:sym typeface="Arial"/>
              </a:defRPr>
            </a:pPr>
            <a:r>
              <a:t> Node.js</a:t>
            </a:r>
            <a:endParaRPr sz="2400"/>
          </a:p>
          <a:p>
            <a:pPr marL="685800" indent="-457200" defTabSz="685800">
              <a:buSzPct val="100000"/>
              <a:buChar char="❑"/>
              <a:defRPr sz="2800">
                <a:latin typeface="Arial"/>
                <a:ea typeface="Arial"/>
                <a:cs typeface="Arial"/>
                <a:sym typeface="Arial"/>
              </a:defRPr>
            </a:pPr>
            <a:r>
              <a:t> Heroku-CLI</a:t>
            </a:r>
            <a:endParaRPr sz="2400"/>
          </a:p>
          <a:p>
            <a:pPr marL="685800" indent="-457200" defTabSz="685800">
              <a:buSzPct val="100000"/>
              <a:buChar char="❑"/>
              <a:defRPr sz="2800">
                <a:latin typeface="Arial"/>
                <a:ea typeface="Arial"/>
                <a:cs typeface="Arial"/>
                <a:sym typeface="Arial"/>
              </a:defRPr>
            </a:pPr>
            <a:r>
              <a:t> Google Chrome</a:t>
            </a:r>
            <a:endParaRPr sz="2400"/>
          </a:p>
          <a:p>
            <a:pPr indent="228600" defTabSz="685800">
              <a:defRPr sz="2800">
                <a:latin typeface="Arial"/>
                <a:ea typeface="Arial"/>
                <a:cs typeface="Arial"/>
                <a:sym typeface="Arial"/>
              </a:defRPr>
            </a:pPr>
            <a:endParaRPr sz="240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Title 1"/>
          <p:cNvSpPr txBox="1">
            <a:spLocks noGrp="1"/>
          </p:cNvSpPr>
          <p:nvPr>
            <p:ph type="title"/>
          </p:nvPr>
        </p:nvSpPr>
        <p:spPr>
          <a:xfrm>
            <a:off x="304799" y="-1"/>
            <a:ext cx="5470528" cy="653856"/>
          </a:xfrm>
          <a:prstGeom prst="rect">
            <a:avLst/>
          </a:prstGeom>
        </p:spPr>
        <p:txBody>
          <a:bodyPr/>
          <a:lstStyle/>
          <a:p>
            <a:r>
              <a:t>Accounts Checklist</a:t>
            </a:r>
          </a:p>
        </p:txBody>
      </p:sp>
      <p:sp>
        <p:nvSpPr>
          <p:cNvPr id="244" name="Shape 70"/>
          <p:cNvSpPr txBox="1"/>
          <p:nvPr/>
        </p:nvSpPr>
        <p:spPr>
          <a:xfrm>
            <a:off x="98425" y="914399"/>
            <a:ext cx="8947150" cy="5860818"/>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indent="228600" defTabSz="685800">
              <a:defRPr sz="2800">
                <a:latin typeface="Arial"/>
                <a:ea typeface="Arial"/>
                <a:cs typeface="Arial"/>
                <a:sym typeface="Arial"/>
              </a:defRPr>
            </a:pPr>
            <a:r>
              <a:t>You should also now have accounts for:</a:t>
            </a:r>
            <a:endParaRPr sz="2400"/>
          </a:p>
          <a:p>
            <a:pPr indent="228600" defTabSz="685800">
              <a:defRPr sz="2800">
                <a:latin typeface="Arial"/>
                <a:ea typeface="Arial"/>
                <a:cs typeface="Arial"/>
                <a:sym typeface="Arial"/>
              </a:defRPr>
            </a:pPr>
            <a:endParaRPr sz="2400"/>
          </a:p>
          <a:p>
            <a:pPr marL="685800" indent="-457200" defTabSz="685800">
              <a:buSzPct val="100000"/>
              <a:buChar char="❑"/>
              <a:defRPr sz="2800">
                <a:latin typeface="Arial"/>
                <a:ea typeface="Arial"/>
                <a:cs typeface="Arial"/>
                <a:sym typeface="Arial"/>
              </a:defRPr>
            </a:pPr>
            <a:r>
              <a:t> GitHub (with SSH Integration)</a:t>
            </a:r>
            <a:endParaRPr sz="2400"/>
          </a:p>
          <a:p>
            <a:pPr marL="685800" indent="-457200" defTabSz="685800">
              <a:buSzPct val="100000"/>
              <a:buChar char="❑"/>
              <a:defRPr sz="2800">
                <a:latin typeface="Arial"/>
                <a:ea typeface="Arial"/>
                <a:cs typeface="Arial"/>
                <a:sym typeface="Arial"/>
              </a:defRPr>
            </a:pPr>
            <a:endParaRPr sz="2400"/>
          </a:p>
          <a:p>
            <a:pPr marL="685800" indent="-457200" defTabSz="685800">
              <a:buSzPct val="100000"/>
              <a:buChar char="❑"/>
              <a:defRPr sz="2800">
                <a:latin typeface="Arial"/>
                <a:ea typeface="Arial"/>
                <a:cs typeface="Arial"/>
                <a:sym typeface="Arial"/>
              </a:defRPr>
            </a:pPr>
            <a:r>
              <a:t> Heroku</a:t>
            </a:r>
            <a:endParaRPr sz="2400"/>
          </a:p>
          <a:p>
            <a:pPr marL="685800" indent="-457200" defTabSz="685800">
              <a:buSzPct val="100000"/>
              <a:buChar char="❑"/>
              <a:defRPr sz="2800">
                <a:latin typeface="Arial"/>
                <a:ea typeface="Arial"/>
                <a:cs typeface="Arial"/>
                <a:sym typeface="Arial"/>
              </a:defRPr>
            </a:pPr>
            <a:endParaRPr sz="2400"/>
          </a:p>
          <a:p>
            <a:pPr marL="685800" indent="-457200" defTabSz="685800">
              <a:buSzPct val="100000"/>
              <a:buChar char="❑"/>
              <a:defRPr sz="2800">
                <a:latin typeface="Arial"/>
                <a:ea typeface="Arial"/>
                <a:cs typeface="Arial"/>
                <a:sym typeface="Arial"/>
              </a:defRPr>
            </a:pPr>
            <a:r>
              <a:t> LinkedIn</a:t>
            </a:r>
            <a:endParaRPr sz="2400"/>
          </a:p>
          <a:p>
            <a:pPr marL="685800" indent="-457200" defTabSz="685800">
              <a:buSzPct val="100000"/>
              <a:buChar char="❑"/>
              <a:defRPr sz="2800">
                <a:latin typeface="Arial"/>
                <a:ea typeface="Arial"/>
                <a:cs typeface="Arial"/>
                <a:sym typeface="Arial"/>
              </a:defRPr>
            </a:pPr>
            <a:endParaRPr sz="2400"/>
          </a:p>
          <a:p>
            <a:pPr marL="685800" indent="-457200" defTabSz="685800">
              <a:buSzPct val="100000"/>
              <a:buChar char="❑"/>
              <a:defRPr sz="2800">
                <a:latin typeface="Arial"/>
                <a:ea typeface="Arial"/>
                <a:cs typeface="Arial"/>
                <a:sym typeface="Arial"/>
              </a:defRPr>
            </a:pPr>
            <a:r>
              <a:t> Stack Overflow</a:t>
            </a:r>
            <a:endParaRPr sz="2400"/>
          </a:p>
          <a:p>
            <a:pPr marL="685800" indent="-457200" defTabSz="685800">
              <a:buSzPct val="100000"/>
              <a:buFont typeface="Arial"/>
              <a:buChar char="•"/>
              <a:defRPr sz="2800">
                <a:latin typeface="Arial"/>
                <a:ea typeface="Arial"/>
                <a:cs typeface="Arial"/>
                <a:sym typeface="Arial"/>
              </a:defRPr>
            </a:pPr>
            <a:endParaRPr sz="2400"/>
          </a:p>
          <a:p>
            <a:pPr marL="685800" indent="-457200" defTabSz="685800">
              <a:buSzPct val="100000"/>
              <a:buFont typeface="Arial"/>
              <a:buChar char="•"/>
              <a:defRPr sz="2800">
                <a:latin typeface="Arial"/>
                <a:ea typeface="Arial"/>
                <a:cs typeface="Arial"/>
                <a:sym typeface="Arial"/>
              </a:defRPr>
            </a:pPr>
            <a:endParaRPr sz="2400"/>
          </a:p>
          <a:p>
            <a:pPr marL="685800" indent="-457200" defTabSz="685800">
              <a:buSzPct val="100000"/>
              <a:buFont typeface="Arial"/>
              <a:buChar char="•"/>
              <a:defRPr sz="2800">
                <a:latin typeface="Arial"/>
                <a:ea typeface="Arial"/>
                <a:cs typeface="Arial"/>
                <a:sym typeface="Arial"/>
              </a:defRPr>
            </a:pPr>
            <a:endParaRPr sz="2400"/>
          </a:p>
          <a:p>
            <a:pPr indent="228600" defTabSz="685800">
              <a:defRPr sz="2800">
                <a:latin typeface="Arial"/>
                <a:ea typeface="Arial"/>
                <a:cs typeface="Arial"/>
                <a:sym typeface="Arial"/>
              </a:defRPr>
            </a:pPr>
            <a:endParaRPr sz="240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Title 1"/>
          <p:cNvSpPr txBox="1">
            <a:spLocks noGrp="1"/>
          </p:cNvSpPr>
          <p:nvPr>
            <p:ph type="title"/>
          </p:nvPr>
        </p:nvSpPr>
        <p:spPr>
          <a:xfrm>
            <a:off x="304799" y="-1"/>
            <a:ext cx="5470528" cy="653856"/>
          </a:xfrm>
          <a:prstGeom prst="rect">
            <a:avLst/>
          </a:prstGeom>
        </p:spPr>
        <p:txBody>
          <a:bodyPr/>
          <a:lstStyle/>
          <a:p>
            <a:r>
              <a:t>Self-Check</a:t>
            </a:r>
          </a:p>
        </p:txBody>
      </p:sp>
      <p:sp>
        <p:nvSpPr>
          <p:cNvPr id="247" name="Shape 70"/>
          <p:cNvSpPr txBox="1"/>
          <p:nvPr/>
        </p:nvSpPr>
        <p:spPr>
          <a:xfrm>
            <a:off x="98425" y="914399"/>
            <a:ext cx="8947150" cy="7080018"/>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indent="228600" defTabSz="685800">
              <a:defRPr sz="2800">
                <a:latin typeface="Arial"/>
                <a:ea typeface="Arial"/>
                <a:cs typeface="Arial"/>
                <a:sym typeface="Arial"/>
              </a:defRPr>
            </a:pPr>
            <a:r>
              <a:t>Let’s do some quick checks of the following</a:t>
            </a:r>
            <a:endParaRPr sz="2400"/>
          </a:p>
          <a:p>
            <a:pPr indent="228600" defTabSz="685800">
              <a:defRPr sz="2800">
                <a:latin typeface="Arial"/>
                <a:ea typeface="Arial"/>
                <a:cs typeface="Arial"/>
                <a:sym typeface="Arial"/>
              </a:defRPr>
            </a:pPr>
            <a:endParaRPr sz="2400"/>
          </a:p>
          <a:p>
            <a:pPr marL="685800" indent="-457200" defTabSz="685800">
              <a:buSzPct val="100000"/>
              <a:buChar char="✓"/>
              <a:defRPr sz="2800">
                <a:latin typeface="Arial"/>
                <a:ea typeface="Arial"/>
                <a:cs typeface="Arial"/>
                <a:sym typeface="Arial"/>
              </a:defRPr>
            </a:pPr>
            <a:r>
              <a:t>Visual Studio Code Check</a:t>
            </a:r>
            <a:endParaRPr sz="2400"/>
          </a:p>
          <a:p>
            <a:pPr marL="685800" indent="-457200" defTabSz="685800">
              <a:buSzPct val="100000"/>
              <a:buChar char="✓"/>
              <a:defRPr sz="2800">
                <a:latin typeface="Arial"/>
                <a:ea typeface="Arial"/>
                <a:cs typeface="Arial"/>
                <a:sym typeface="Arial"/>
              </a:defRPr>
            </a:pPr>
            <a:endParaRPr sz="2400"/>
          </a:p>
          <a:p>
            <a:pPr marL="685800" indent="-457200" defTabSz="685800">
              <a:buSzPct val="100000"/>
              <a:buChar char="✓"/>
              <a:defRPr sz="2800">
                <a:latin typeface="Arial"/>
                <a:ea typeface="Arial"/>
                <a:cs typeface="Arial"/>
                <a:sym typeface="Arial"/>
              </a:defRPr>
            </a:pPr>
            <a:r>
              <a:t>Git Bash / Terminal Check</a:t>
            </a:r>
            <a:endParaRPr sz="2400"/>
          </a:p>
          <a:p>
            <a:pPr marL="685800" indent="-457200" defTabSz="685800">
              <a:buSzPct val="100000"/>
              <a:buChar char="✓"/>
              <a:defRPr sz="2800">
                <a:latin typeface="Arial"/>
                <a:ea typeface="Arial"/>
                <a:cs typeface="Arial"/>
                <a:sym typeface="Arial"/>
              </a:defRPr>
            </a:pPr>
            <a:endParaRPr sz="2400"/>
          </a:p>
          <a:p>
            <a:pPr marL="685800" indent="-457200" defTabSz="685800">
              <a:buSzPct val="100000"/>
              <a:buChar char="✓"/>
              <a:defRPr sz="2800">
                <a:latin typeface="Arial"/>
                <a:ea typeface="Arial"/>
                <a:cs typeface="Arial"/>
                <a:sym typeface="Arial"/>
              </a:defRPr>
            </a:pPr>
            <a:r>
              <a:t>Node Check</a:t>
            </a:r>
            <a:endParaRPr sz="2400"/>
          </a:p>
          <a:p>
            <a:pPr marL="685800" indent="-457200" defTabSz="685800">
              <a:buSzPct val="100000"/>
              <a:buChar char="✓"/>
              <a:defRPr sz="2800">
                <a:latin typeface="Arial"/>
                <a:ea typeface="Arial"/>
                <a:cs typeface="Arial"/>
                <a:sym typeface="Arial"/>
              </a:defRPr>
            </a:pPr>
            <a:endParaRPr sz="2400"/>
          </a:p>
          <a:p>
            <a:pPr marL="685800" indent="-457200" defTabSz="685800">
              <a:buSzPct val="100000"/>
              <a:buChar char="✓"/>
              <a:defRPr sz="2800">
                <a:latin typeface="Arial"/>
                <a:ea typeface="Arial"/>
                <a:cs typeface="Arial"/>
                <a:sym typeface="Arial"/>
              </a:defRPr>
            </a:pPr>
            <a:r>
              <a:t>Git Check</a:t>
            </a:r>
            <a:endParaRPr sz="2400"/>
          </a:p>
          <a:p>
            <a:pPr marL="685800" indent="-457200" defTabSz="685800">
              <a:buSzPct val="100000"/>
              <a:buChar char="✓"/>
              <a:defRPr sz="2800">
                <a:latin typeface="Arial"/>
                <a:ea typeface="Arial"/>
                <a:cs typeface="Arial"/>
                <a:sym typeface="Arial"/>
              </a:defRPr>
            </a:pPr>
            <a:endParaRPr sz="2400"/>
          </a:p>
          <a:p>
            <a:pPr marL="685800" indent="-457200" defTabSz="685800">
              <a:buSzPct val="100000"/>
              <a:buChar char="✓"/>
              <a:defRPr sz="2800">
                <a:latin typeface="Arial"/>
                <a:ea typeface="Arial"/>
                <a:cs typeface="Arial"/>
                <a:sym typeface="Arial"/>
              </a:defRPr>
            </a:pPr>
            <a:r>
              <a:t>Heroku Check</a:t>
            </a:r>
            <a:endParaRPr sz="2400"/>
          </a:p>
          <a:p>
            <a:pPr marL="685800" indent="-457200" defTabSz="685800">
              <a:buSzPct val="100000"/>
              <a:buChar char="❑"/>
              <a:defRPr sz="2800">
                <a:latin typeface="Arial"/>
                <a:ea typeface="Arial"/>
                <a:cs typeface="Arial"/>
                <a:sym typeface="Arial"/>
              </a:defRPr>
            </a:pPr>
            <a:endParaRPr sz="2400"/>
          </a:p>
          <a:p>
            <a:pPr marL="685800" indent="-457200" defTabSz="685800">
              <a:buSzPct val="100000"/>
              <a:buChar char="❑"/>
              <a:defRPr sz="2800">
                <a:latin typeface="Arial"/>
                <a:ea typeface="Arial"/>
                <a:cs typeface="Arial"/>
                <a:sym typeface="Arial"/>
              </a:defRPr>
            </a:pPr>
            <a:endParaRPr sz="2400"/>
          </a:p>
          <a:p>
            <a:pPr marL="685800" indent="-457200" defTabSz="685800">
              <a:buSzPct val="100000"/>
              <a:buFont typeface="Arial"/>
              <a:buChar char="•"/>
              <a:defRPr sz="2800">
                <a:latin typeface="Arial"/>
                <a:ea typeface="Arial"/>
                <a:cs typeface="Arial"/>
                <a:sym typeface="Arial"/>
              </a:defRPr>
            </a:pPr>
            <a:endParaRPr sz="2400"/>
          </a:p>
          <a:p>
            <a:pPr marL="685800" indent="-457200" defTabSz="685800">
              <a:buSzPct val="100000"/>
              <a:buFont typeface="Arial"/>
              <a:buChar char="•"/>
              <a:defRPr sz="2800">
                <a:latin typeface="Arial"/>
                <a:ea typeface="Arial"/>
                <a:cs typeface="Arial"/>
                <a:sym typeface="Arial"/>
              </a:defRPr>
            </a:pPr>
            <a:endParaRPr sz="2400"/>
          </a:p>
          <a:p>
            <a:pPr indent="228600" defTabSz="685800">
              <a:defRPr sz="2800">
                <a:latin typeface="Arial"/>
                <a:ea typeface="Arial"/>
                <a:cs typeface="Arial"/>
                <a:sym typeface="Arial"/>
              </a:defRPr>
            </a:pPr>
            <a:endParaRPr sz="240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Title 1"/>
          <p:cNvSpPr txBox="1">
            <a:spLocks noGrp="1"/>
          </p:cNvSpPr>
          <p:nvPr>
            <p:ph type="title"/>
          </p:nvPr>
        </p:nvSpPr>
        <p:spPr>
          <a:xfrm>
            <a:off x="390606" y="2953542"/>
            <a:ext cx="8229601" cy="871860"/>
          </a:xfrm>
          <a:prstGeom prst="rect">
            <a:avLst/>
          </a:prstGeom>
        </p:spPr>
        <p:txBody>
          <a:bodyPr/>
          <a:lstStyle/>
          <a:p>
            <a:r>
              <a:t>On the Modern Web</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Title 1"/>
          <p:cNvSpPr txBox="1">
            <a:spLocks noGrp="1"/>
          </p:cNvSpPr>
          <p:nvPr>
            <p:ph type="title"/>
          </p:nvPr>
        </p:nvSpPr>
        <p:spPr>
          <a:xfrm>
            <a:off x="304799" y="-1"/>
            <a:ext cx="5470528" cy="653856"/>
          </a:xfrm>
          <a:prstGeom prst="rect">
            <a:avLst/>
          </a:prstGeom>
        </p:spPr>
        <p:txBody>
          <a:bodyPr/>
          <a:lstStyle/>
          <a:p>
            <a:r>
              <a:t>Full-Stack Development?</a:t>
            </a:r>
          </a:p>
        </p:txBody>
      </p:sp>
      <p:pic>
        <p:nvPicPr>
          <p:cNvPr id="252" name="Picture 3" descr="Picture 3"/>
          <p:cNvPicPr>
            <a:picLocks noChangeAspect="1"/>
          </p:cNvPicPr>
          <p:nvPr/>
        </p:nvPicPr>
        <p:blipFill>
          <a:blip r:embed="rId3">
            <a:extLst/>
          </a:blip>
          <a:stretch>
            <a:fillRect/>
          </a:stretch>
        </p:blipFill>
        <p:spPr>
          <a:xfrm>
            <a:off x="1752600" y="762000"/>
            <a:ext cx="5562600" cy="55626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Title 1"/>
          <p:cNvSpPr txBox="1">
            <a:spLocks noGrp="1"/>
          </p:cNvSpPr>
          <p:nvPr>
            <p:ph type="title"/>
          </p:nvPr>
        </p:nvSpPr>
        <p:spPr>
          <a:xfrm>
            <a:off x="304799" y="-1"/>
            <a:ext cx="5470528" cy="653856"/>
          </a:xfrm>
          <a:prstGeom prst="rect">
            <a:avLst/>
          </a:prstGeom>
        </p:spPr>
        <p:txBody>
          <a:bodyPr/>
          <a:lstStyle/>
          <a:p>
            <a:r>
              <a:t>The “Magic” of YouTube</a:t>
            </a:r>
          </a:p>
        </p:txBody>
      </p:sp>
      <p:pic>
        <p:nvPicPr>
          <p:cNvPr id="257" name="Picture 3" descr="Picture 3"/>
          <p:cNvPicPr>
            <a:picLocks noChangeAspect="1"/>
          </p:cNvPicPr>
          <p:nvPr/>
        </p:nvPicPr>
        <p:blipFill>
          <a:blip r:embed="rId3">
            <a:extLst/>
          </a:blip>
          <a:stretch>
            <a:fillRect/>
          </a:stretch>
        </p:blipFill>
        <p:spPr>
          <a:xfrm>
            <a:off x="1143000" y="802186"/>
            <a:ext cx="7206085" cy="557366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Title 1"/>
          <p:cNvSpPr txBox="1">
            <a:spLocks noGrp="1"/>
          </p:cNvSpPr>
          <p:nvPr>
            <p:ph type="title"/>
          </p:nvPr>
        </p:nvSpPr>
        <p:spPr>
          <a:xfrm>
            <a:off x="304799" y="-1"/>
            <a:ext cx="5470528" cy="653856"/>
          </a:xfrm>
          <a:prstGeom prst="rect">
            <a:avLst/>
          </a:prstGeom>
        </p:spPr>
        <p:txBody>
          <a:bodyPr/>
          <a:lstStyle/>
          <a:p>
            <a:r>
              <a:t>Full-Stack Development</a:t>
            </a:r>
          </a:p>
        </p:txBody>
      </p:sp>
      <p:sp>
        <p:nvSpPr>
          <p:cNvPr id="262" name="Rectangle 5"/>
          <p:cNvSpPr/>
          <p:nvPr/>
        </p:nvSpPr>
        <p:spPr>
          <a:xfrm>
            <a:off x="-1" y="4923128"/>
            <a:ext cx="9155743" cy="1492316"/>
          </a:xfrm>
          <a:prstGeom prst="rect">
            <a:avLst/>
          </a:prstGeom>
          <a:solidFill>
            <a:srgbClr val="2E75B6"/>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263" name="Rectangle 6"/>
          <p:cNvSpPr txBox="1"/>
          <p:nvPr/>
        </p:nvSpPr>
        <p:spPr>
          <a:xfrm>
            <a:off x="179711" y="5022270"/>
            <a:ext cx="8796317" cy="95943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42900" indent="-342900">
              <a:buSzPct val="100000"/>
              <a:buFont typeface="Arial"/>
              <a:buChar char="•"/>
              <a:defRPr sz="2000">
                <a:solidFill>
                  <a:srgbClr val="FFFFFF"/>
                </a:solidFill>
                <a:latin typeface="Arial"/>
                <a:ea typeface="Arial"/>
                <a:cs typeface="Arial"/>
                <a:sym typeface="Arial"/>
              </a:defRPr>
            </a:pPr>
            <a:r>
              <a:t>In modern </a:t>
            </a:r>
            <a:r>
              <a:rPr b="1"/>
              <a:t>web apps, </a:t>
            </a:r>
            <a:r>
              <a:t>there’s a constant back-and-forth communication between two key components: the visuals displayed on the user’s browser (</a:t>
            </a:r>
            <a:r>
              <a:rPr b="1"/>
              <a:t>frontend) </a:t>
            </a:r>
            <a:r>
              <a:t>and the data and logic stored on the server (</a:t>
            </a:r>
            <a:r>
              <a:rPr b="1"/>
              <a:t>backend).</a:t>
            </a:r>
          </a:p>
        </p:txBody>
      </p:sp>
      <p:pic>
        <p:nvPicPr>
          <p:cNvPr id="264" name="Picture 3" descr="Picture 3"/>
          <p:cNvPicPr>
            <a:picLocks noChangeAspect="1"/>
          </p:cNvPicPr>
          <p:nvPr/>
        </p:nvPicPr>
        <p:blipFill>
          <a:blip r:embed="rId3">
            <a:extLst/>
          </a:blip>
          <a:stretch>
            <a:fillRect/>
          </a:stretch>
        </p:blipFill>
        <p:spPr>
          <a:xfrm>
            <a:off x="103405" y="682322"/>
            <a:ext cx="8948929" cy="421233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Title 1"/>
          <p:cNvSpPr txBox="1">
            <a:spLocks noGrp="1"/>
          </p:cNvSpPr>
          <p:nvPr>
            <p:ph type="title"/>
          </p:nvPr>
        </p:nvSpPr>
        <p:spPr>
          <a:xfrm>
            <a:off x="304799" y="-1"/>
            <a:ext cx="5470528" cy="653856"/>
          </a:xfrm>
          <a:prstGeom prst="rect">
            <a:avLst/>
          </a:prstGeom>
        </p:spPr>
        <p:txBody>
          <a:bodyPr/>
          <a:lstStyle/>
          <a:p>
            <a:r>
              <a:t>Full-Stack Development</a:t>
            </a:r>
          </a:p>
        </p:txBody>
      </p:sp>
      <p:sp>
        <p:nvSpPr>
          <p:cNvPr id="269" name="Rectangle 5"/>
          <p:cNvSpPr/>
          <p:nvPr/>
        </p:nvSpPr>
        <p:spPr>
          <a:xfrm>
            <a:off x="-2" y="4952999"/>
            <a:ext cx="9155743" cy="1492317"/>
          </a:xfrm>
          <a:prstGeom prst="rect">
            <a:avLst/>
          </a:prstGeom>
          <a:solidFill>
            <a:srgbClr val="2E75B6"/>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270" name="Rectangle 7"/>
          <p:cNvSpPr txBox="1"/>
          <p:nvPr/>
        </p:nvSpPr>
        <p:spPr>
          <a:xfrm>
            <a:off x="173841" y="5181599"/>
            <a:ext cx="8796317" cy="95943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42900" indent="-342900">
              <a:buSzPct val="100000"/>
              <a:buFont typeface="Arial"/>
              <a:buChar char="•"/>
              <a:defRPr sz="2000" b="1">
                <a:solidFill>
                  <a:srgbClr val="FFFFFF"/>
                </a:solidFill>
                <a:latin typeface="Arial"/>
                <a:ea typeface="Arial"/>
                <a:cs typeface="Arial"/>
                <a:sym typeface="Arial"/>
              </a:defRPr>
            </a:pPr>
            <a:r>
              <a:t>Full-Stack Development </a:t>
            </a:r>
            <a:r>
              <a:rPr b="0"/>
              <a:t>is the concept of building </a:t>
            </a:r>
            <a:r>
              <a:rPr i="1" u="sng"/>
              <a:t>every</a:t>
            </a:r>
            <a:r>
              <a:rPr b="0" i="1"/>
              <a:t> </a:t>
            </a:r>
            <a:r>
              <a:rPr b="0"/>
              <a:t>aspect of the web application – from the visuals and interactions, to the data transfer and processing.</a:t>
            </a:r>
          </a:p>
        </p:txBody>
      </p:sp>
      <p:pic>
        <p:nvPicPr>
          <p:cNvPr id="271" name="Picture 6" descr="Picture 6"/>
          <p:cNvPicPr>
            <a:picLocks noChangeAspect="1"/>
          </p:cNvPicPr>
          <p:nvPr/>
        </p:nvPicPr>
        <p:blipFill>
          <a:blip r:embed="rId3">
            <a:extLst/>
          </a:blip>
          <a:stretch>
            <a:fillRect/>
          </a:stretch>
        </p:blipFill>
        <p:spPr>
          <a:xfrm>
            <a:off x="103405" y="682322"/>
            <a:ext cx="8948929" cy="421233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Title 1"/>
          <p:cNvSpPr txBox="1">
            <a:spLocks noGrp="1"/>
          </p:cNvSpPr>
          <p:nvPr>
            <p:ph type="title"/>
          </p:nvPr>
        </p:nvSpPr>
        <p:spPr>
          <a:xfrm>
            <a:off x="304799" y="-1"/>
            <a:ext cx="5470528" cy="653856"/>
          </a:xfrm>
          <a:prstGeom prst="rect">
            <a:avLst/>
          </a:prstGeom>
        </p:spPr>
        <p:txBody>
          <a:bodyPr/>
          <a:lstStyle/>
          <a:p>
            <a:r>
              <a:t>Full-Stack Development</a:t>
            </a:r>
          </a:p>
        </p:txBody>
      </p:sp>
      <p:sp>
        <p:nvSpPr>
          <p:cNvPr id="276" name="Shape 70"/>
          <p:cNvSpPr txBox="1"/>
          <p:nvPr/>
        </p:nvSpPr>
        <p:spPr>
          <a:xfrm>
            <a:off x="0" y="1041305"/>
            <a:ext cx="3079750" cy="1927142"/>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r>
              <a:t>HTML</a:t>
            </a:r>
            <a:endParaRPr sz="2400"/>
          </a:p>
          <a:p>
            <a:pPr marL="685800" indent="-457200" defTabSz="685800">
              <a:buSzPct val="100000"/>
              <a:buFont typeface="Arial"/>
              <a:buChar char="•"/>
              <a:defRPr sz="2000">
                <a:latin typeface="Arial"/>
                <a:ea typeface="Arial"/>
                <a:cs typeface="Arial"/>
                <a:sym typeface="Arial"/>
              </a:defRPr>
            </a:pPr>
            <a:r>
              <a:t>CSS</a:t>
            </a:r>
            <a:endParaRPr sz="2400"/>
          </a:p>
          <a:p>
            <a:pPr marL="685800" indent="-457200" defTabSz="685800">
              <a:buSzPct val="100000"/>
              <a:buFont typeface="Arial"/>
              <a:buChar char="•"/>
              <a:defRPr sz="2000">
                <a:latin typeface="Arial"/>
                <a:ea typeface="Arial"/>
                <a:cs typeface="Arial"/>
                <a:sym typeface="Arial"/>
              </a:defRPr>
            </a:pPr>
            <a:r>
              <a:t>JavaScript</a:t>
            </a:r>
          </a:p>
          <a:p>
            <a:pPr marL="685800" indent="-457200" defTabSz="685800">
              <a:buSzPct val="100000"/>
              <a:buFont typeface="Arial"/>
              <a:buChar char="•"/>
              <a:defRPr sz="2000">
                <a:latin typeface="Arial"/>
                <a:ea typeface="Arial"/>
                <a:cs typeface="Arial"/>
                <a:sym typeface="Arial"/>
              </a:defRPr>
            </a:pPr>
            <a:r>
              <a:t>jQuery</a:t>
            </a:r>
          </a:p>
          <a:p>
            <a:pPr marL="685800" indent="-457200" defTabSz="685800">
              <a:buSzPct val="100000"/>
              <a:buFont typeface="Arial"/>
              <a:buChar char="•"/>
              <a:defRPr sz="2000">
                <a:latin typeface="Arial"/>
                <a:ea typeface="Arial"/>
                <a:cs typeface="Arial"/>
                <a:sym typeface="Arial"/>
              </a:defRPr>
            </a:pPr>
            <a:r>
              <a:t>Bootstrap</a:t>
            </a:r>
            <a:endParaRPr sz="2400"/>
          </a:p>
          <a:p>
            <a:pPr marL="685800" indent="-457200" defTabSz="685800">
              <a:buSzPct val="100000"/>
              <a:buFont typeface="Arial"/>
              <a:buChar char="•"/>
              <a:defRPr sz="2000">
                <a:latin typeface="Arial"/>
                <a:ea typeface="Arial"/>
                <a:cs typeface="Arial"/>
                <a:sym typeface="Arial"/>
              </a:defRPr>
            </a:pPr>
            <a:r>
              <a:t>SEO</a:t>
            </a:r>
          </a:p>
        </p:txBody>
      </p:sp>
      <p:sp>
        <p:nvSpPr>
          <p:cNvPr id="277" name="Shape 70"/>
          <p:cNvSpPr txBox="1"/>
          <p:nvPr/>
        </p:nvSpPr>
        <p:spPr>
          <a:xfrm>
            <a:off x="2896000" y="1028449"/>
            <a:ext cx="1920876" cy="105084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r>
              <a:t>Heroku</a:t>
            </a:r>
          </a:p>
          <a:p>
            <a:pPr marL="685800" indent="-457200" defTabSz="685800">
              <a:buSzPct val="100000"/>
              <a:buFont typeface="Arial"/>
              <a:buChar char="•"/>
              <a:defRPr sz="2000">
                <a:latin typeface="Arial"/>
                <a:ea typeface="Arial"/>
                <a:cs typeface="Arial"/>
                <a:sym typeface="Arial"/>
              </a:defRPr>
            </a:pPr>
            <a:r>
              <a:t>Git</a:t>
            </a:r>
            <a:endParaRPr sz="2400"/>
          </a:p>
          <a:p>
            <a:pPr marL="685800" indent="-457200" defTabSz="685800">
              <a:buSzPct val="100000"/>
              <a:buFont typeface="Arial"/>
              <a:buChar char="•"/>
              <a:defRPr sz="2000">
                <a:latin typeface="Arial"/>
                <a:ea typeface="Arial"/>
                <a:cs typeface="Arial"/>
                <a:sym typeface="Arial"/>
              </a:defRPr>
            </a:pPr>
            <a:r>
              <a:t>GitHub</a:t>
            </a:r>
          </a:p>
        </p:txBody>
      </p:sp>
      <p:sp>
        <p:nvSpPr>
          <p:cNvPr id="278" name="Shape 70"/>
          <p:cNvSpPr txBox="1"/>
          <p:nvPr/>
        </p:nvSpPr>
        <p:spPr>
          <a:xfrm>
            <a:off x="-1" y="3754837"/>
            <a:ext cx="3962403" cy="163504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r>
              <a:t>APIs (Consuming)</a:t>
            </a:r>
            <a:endParaRPr sz="2400"/>
          </a:p>
          <a:p>
            <a:pPr marL="685800" indent="-457200" defTabSz="685800">
              <a:buSzPct val="100000"/>
              <a:buFont typeface="Arial"/>
              <a:buChar char="•"/>
              <a:defRPr sz="2000">
                <a:latin typeface="Arial"/>
                <a:ea typeface="Arial"/>
                <a:cs typeface="Arial"/>
                <a:sym typeface="Arial"/>
              </a:defRPr>
            </a:pPr>
            <a:r>
              <a:t>JSON</a:t>
            </a:r>
            <a:endParaRPr sz="2400"/>
          </a:p>
          <a:p>
            <a:pPr marL="685800" indent="-457200" defTabSz="685800">
              <a:buSzPct val="100000"/>
              <a:buFont typeface="Arial"/>
              <a:buChar char="•"/>
              <a:defRPr sz="2000">
                <a:latin typeface="Arial"/>
                <a:ea typeface="Arial"/>
                <a:cs typeface="Arial"/>
                <a:sym typeface="Arial"/>
              </a:defRPr>
            </a:pPr>
            <a:r>
              <a:t>AJAX</a:t>
            </a:r>
            <a:endParaRPr sz="2400"/>
          </a:p>
          <a:p>
            <a:pPr marL="685800" indent="-457200" defTabSz="685800">
              <a:buSzPct val="100000"/>
              <a:buFont typeface="Arial"/>
              <a:buChar char="•"/>
              <a:defRPr sz="2000">
                <a:latin typeface="Arial"/>
                <a:ea typeface="Arial"/>
                <a:cs typeface="Arial"/>
                <a:sym typeface="Arial"/>
              </a:defRPr>
            </a:pPr>
            <a:r>
              <a:t>Real Time Cloud Database via Firebase</a:t>
            </a:r>
          </a:p>
        </p:txBody>
      </p:sp>
      <p:sp>
        <p:nvSpPr>
          <p:cNvPr id="279" name="Shape 70"/>
          <p:cNvSpPr txBox="1"/>
          <p:nvPr/>
        </p:nvSpPr>
        <p:spPr>
          <a:xfrm>
            <a:off x="5101130" y="1011636"/>
            <a:ext cx="3841751" cy="2803442"/>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r>
              <a:t>Templating Engines</a:t>
            </a:r>
            <a:endParaRPr sz="2400"/>
          </a:p>
          <a:p>
            <a:pPr marL="685800" indent="-457200" defTabSz="685800">
              <a:buSzPct val="100000"/>
              <a:buFont typeface="Arial"/>
              <a:buChar char="•"/>
              <a:defRPr sz="2000">
                <a:latin typeface="Arial"/>
                <a:ea typeface="Arial"/>
                <a:cs typeface="Arial"/>
                <a:sym typeface="Arial"/>
              </a:defRPr>
            </a:pPr>
            <a:r>
              <a:t>Sessions</a:t>
            </a:r>
            <a:endParaRPr sz="2400"/>
          </a:p>
          <a:p>
            <a:pPr marL="685800" indent="-457200" defTabSz="685800">
              <a:buSzPct val="100000"/>
              <a:buFont typeface="Arial"/>
              <a:buChar char="•"/>
              <a:defRPr sz="2000">
                <a:latin typeface="Arial"/>
                <a:ea typeface="Arial"/>
                <a:cs typeface="Arial"/>
                <a:sym typeface="Arial"/>
              </a:defRPr>
            </a:pPr>
            <a:r>
              <a:t>Writing tests</a:t>
            </a:r>
            <a:endParaRPr sz="2400"/>
          </a:p>
          <a:p>
            <a:pPr marL="685800" indent="-457200" defTabSz="685800">
              <a:buSzPct val="100000"/>
              <a:buFont typeface="Arial"/>
              <a:buChar char="•"/>
              <a:defRPr sz="2000">
                <a:latin typeface="Arial"/>
                <a:ea typeface="Arial"/>
                <a:cs typeface="Arial"/>
                <a:sym typeface="Arial"/>
              </a:defRPr>
            </a:pPr>
            <a:r>
              <a:t>Node.js</a:t>
            </a:r>
          </a:p>
          <a:p>
            <a:pPr marL="685800" indent="-457200" defTabSz="685800">
              <a:buSzPct val="100000"/>
              <a:buFont typeface="Arial"/>
              <a:buChar char="•"/>
              <a:defRPr sz="2000">
                <a:latin typeface="Arial"/>
                <a:ea typeface="Arial"/>
                <a:cs typeface="Arial"/>
                <a:sym typeface="Arial"/>
              </a:defRPr>
            </a:pPr>
            <a:r>
              <a:t>Express.js</a:t>
            </a:r>
          </a:p>
          <a:p>
            <a:pPr marL="685800" indent="-457200" defTabSz="685800">
              <a:buSzPct val="100000"/>
              <a:buFont typeface="Arial"/>
              <a:buChar char="•"/>
              <a:defRPr sz="2000">
                <a:latin typeface="Arial"/>
                <a:ea typeface="Arial"/>
                <a:cs typeface="Arial"/>
                <a:sym typeface="Arial"/>
              </a:defRPr>
            </a:pPr>
            <a:r>
              <a:t>Creating APIs</a:t>
            </a:r>
            <a:endParaRPr sz="2400"/>
          </a:p>
          <a:p>
            <a:pPr marL="685800" indent="-457200" defTabSz="685800">
              <a:buSzPct val="100000"/>
              <a:buFont typeface="Arial"/>
              <a:buChar char="•"/>
              <a:defRPr sz="2000">
                <a:latin typeface="Arial"/>
                <a:ea typeface="Arial"/>
                <a:cs typeface="Arial"/>
                <a:sym typeface="Arial"/>
              </a:defRPr>
            </a:pPr>
            <a:r>
              <a:t>MVC</a:t>
            </a:r>
            <a:endParaRPr sz="2400"/>
          </a:p>
          <a:p>
            <a:pPr marL="685800" indent="-457200" defTabSz="685800">
              <a:buSzPct val="100000"/>
              <a:buFont typeface="Arial"/>
              <a:buChar char="•"/>
              <a:defRPr sz="2000">
                <a:latin typeface="Arial"/>
                <a:ea typeface="Arial"/>
                <a:cs typeface="Arial"/>
                <a:sym typeface="Arial"/>
              </a:defRPr>
            </a:pPr>
            <a:r>
              <a:t>User Authentication</a:t>
            </a:r>
          </a:p>
          <a:p>
            <a:pPr marL="685800" indent="-457200" defTabSz="685800">
              <a:buSzPct val="100000"/>
              <a:buFont typeface="Arial"/>
              <a:buChar char="•"/>
              <a:defRPr sz="2000">
                <a:latin typeface="Arial"/>
                <a:ea typeface="Arial"/>
                <a:cs typeface="Arial"/>
                <a:sym typeface="Arial"/>
              </a:defRPr>
            </a:pPr>
            <a:r>
              <a:t>ORM (Sequelize)</a:t>
            </a:r>
          </a:p>
        </p:txBody>
      </p:sp>
      <p:sp>
        <p:nvSpPr>
          <p:cNvPr id="280" name="Shape 70"/>
          <p:cNvSpPr txBox="1"/>
          <p:nvPr/>
        </p:nvSpPr>
        <p:spPr>
          <a:xfrm>
            <a:off x="2940592" y="2832131"/>
            <a:ext cx="2130159" cy="758742"/>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r>
              <a:t>MySQL</a:t>
            </a:r>
            <a:endParaRPr sz="2400"/>
          </a:p>
          <a:p>
            <a:pPr marL="685800" indent="-457200" defTabSz="685800">
              <a:buSzPct val="100000"/>
              <a:buFont typeface="Arial"/>
              <a:buChar char="•"/>
              <a:defRPr sz="2000">
                <a:latin typeface="Arial"/>
                <a:ea typeface="Arial"/>
                <a:cs typeface="Arial"/>
                <a:sym typeface="Arial"/>
              </a:defRPr>
            </a:pPr>
            <a:r>
              <a:t>MongoDB</a:t>
            </a:r>
          </a:p>
        </p:txBody>
      </p:sp>
      <p:sp>
        <p:nvSpPr>
          <p:cNvPr id="281" name="Shape 70"/>
          <p:cNvSpPr txBox="1"/>
          <p:nvPr/>
        </p:nvSpPr>
        <p:spPr>
          <a:xfrm>
            <a:off x="5070750" y="4460435"/>
            <a:ext cx="3049243" cy="134294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endParaRPr/>
          </a:p>
          <a:p>
            <a:pPr marL="685800" indent="-457200" defTabSz="685800">
              <a:buSzPct val="100000"/>
              <a:buFont typeface="Arial"/>
              <a:buChar char="•"/>
              <a:defRPr sz="2000">
                <a:latin typeface="Arial"/>
                <a:ea typeface="Arial"/>
                <a:cs typeface="Arial"/>
                <a:sym typeface="Arial"/>
              </a:defRPr>
            </a:pPr>
            <a:endParaRPr/>
          </a:p>
          <a:p>
            <a:pPr marL="685800" indent="-457200" defTabSz="685800">
              <a:buSzPct val="100000"/>
              <a:buFont typeface="Arial"/>
              <a:buChar char="•"/>
              <a:defRPr sz="2000">
                <a:latin typeface="Arial"/>
                <a:ea typeface="Arial"/>
                <a:cs typeface="Arial"/>
                <a:sym typeface="Arial"/>
              </a:defRPr>
            </a:pPr>
            <a:r>
              <a:t>Algorithms</a:t>
            </a:r>
            <a:endParaRPr sz="2400"/>
          </a:p>
          <a:p>
            <a:pPr marL="685800" indent="-457200" defTabSz="685800">
              <a:buSzPct val="100000"/>
              <a:buFont typeface="Arial"/>
              <a:buChar char="•"/>
              <a:defRPr sz="2000">
                <a:latin typeface="Arial"/>
                <a:ea typeface="Arial"/>
                <a:cs typeface="Arial"/>
                <a:sym typeface="Arial"/>
              </a:defRPr>
            </a:pPr>
            <a:r>
              <a:t>Design Patterns</a:t>
            </a:r>
          </a:p>
        </p:txBody>
      </p:sp>
      <p:sp>
        <p:nvSpPr>
          <p:cNvPr id="282" name="Shape 70"/>
          <p:cNvSpPr txBox="1"/>
          <p:nvPr/>
        </p:nvSpPr>
        <p:spPr>
          <a:xfrm>
            <a:off x="464903" y="3349345"/>
            <a:ext cx="2305051" cy="466642"/>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indent="228600" defTabSz="685800">
              <a:defRPr sz="2000" b="1" u="sng">
                <a:latin typeface="Arial"/>
                <a:ea typeface="Arial"/>
                <a:cs typeface="Arial"/>
                <a:sym typeface="Arial"/>
              </a:defRPr>
            </a:lvl1pPr>
          </a:lstStyle>
          <a:p>
            <a:r>
              <a:t>API Interaction</a:t>
            </a:r>
          </a:p>
        </p:txBody>
      </p:sp>
      <p:sp>
        <p:nvSpPr>
          <p:cNvPr id="283" name="Shape 70"/>
          <p:cNvSpPr txBox="1"/>
          <p:nvPr/>
        </p:nvSpPr>
        <p:spPr>
          <a:xfrm>
            <a:off x="3382672" y="2471503"/>
            <a:ext cx="1905001" cy="466642"/>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indent="228600" defTabSz="685800">
              <a:defRPr sz="2000" b="1" u="sng">
                <a:latin typeface="Arial"/>
                <a:ea typeface="Arial"/>
                <a:cs typeface="Arial"/>
                <a:sym typeface="Arial"/>
              </a:defRPr>
            </a:lvl1pPr>
          </a:lstStyle>
          <a:p>
            <a:r>
              <a:t>Databases</a:t>
            </a:r>
          </a:p>
        </p:txBody>
      </p:sp>
      <p:sp>
        <p:nvSpPr>
          <p:cNvPr id="284" name="Shape 70"/>
          <p:cNvSpPr txBox="1"/>
          <p:nvPr/>
        </p:nvSpPr>
        <p:spPr>
          <a:xfrm>
            <a:off x="5504958" y="4708440"/>
            <a:ext cx="2592043" cy="466642"/>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indent="228600" defTabSz="685800">
              <a:defRPr sz="2000" b="1" u="sng">
                <a:latin typeface="Arial"/>
                <a:ea typeface="Arial"/>
                <a:cs typeface="Arial"/>
                <a:sym typeface="Arial"/>
              </a:defRPr>
            </a:lvl1pPr>
          </a:lstStyle>
          <a:p>
            <a:r>
              <a:t>CS Fundamentals </a:t>
            </a:r>
          </a:p>
        </p:txBody>
      </p:sp>
      <p:sp>
        <p:nvSpPr>
          <p:cNvPr id="285" name="Shape 70"/>
          <p:cNvSpPr txBox="1"/>
          <p:nvPr/>
        </p:nvSpPr>
        <p:spPr>
          <a:xfrm>
            <a:off x="438460" y="5554331"/>
            <a:ext cx="3904940" cy="466642"/>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indent="228600" defTabSz="685800">
              <a:defRPr sz="2000" b="1" u="sng">
                <a:latin typeface="Arial"/>
                <a:ea typeface="Arial"/>
                <a:cs typeface="Arial"/>
                <a:sym typeface="Arial"/>
              </a:defRPr>
            </a:lvl1pPr>
          </a:lstStyle>
          <a:p>
            <a:r>
              <a:t>Cutting Edge Development</a:t>
            </a:r>
          </a:p>
        </p:txBody>
      </p:sp>
      <p:sp>
        <p:nvSpPr>
          <p:cNvPr id="286" name="Shape 70"/>
          <p:cNvSpPr txBox="1"/>
          <p:nvPr/>
        </p:nvSpPr>
        <p:spPr>
          <a:xfrm>
            <a:off x="439688" y="634822"/>
            <a:ext cx="2181003" cy="466642"/>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indent="228600" defTabSz="685800">
              <a:defRPr sz="2000" b="1" u="sng">
                <a:latin typeface="Arial"/>
                <a:ea typeface="Arial"/>
                <a:cs typeface="Arial"/>
                <a:sym typeface="Arial"/>
              </a:defRPr>
            </a:lvl1pPr>
          </a:lstStyle>
          <a:p>
            <a:r>
              <a:t>The Browser</a:t>
            </a:r>
          </a:p>
        </p:txBody>
      </p:sp>
      <p:sp>
        <p:nvSpPr>
          <p:cNvPr id="287" name="Shape 70"/>
          <p:cNvSpPr txBox="1"/>
          <p:nvPr/>
        </p:nvSpPr>
        <p:spPr>
          <a:xfrm>
            <a:off x="3355059" y="634822"/>
            <a:ext cx="1905001" cy="466642"/>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indent="228600" defTabSz="685800">
              <a:defRPr sz="2000" b="1" u="sng">
                <a:latin typeface="Arial"/>
                <a:ea typeface="Arial"/>
                <a:cs typeface="Arial"/>
                <a:sym typeface="Arial"/>
              </a:defRPr>
            </a:lvl1pPr>
          </a:lstStyle>
          <a:p>
            <a:r>
              <a:t>Dev Tools</a:t>
            </a:r>
          </a:p>
        </p:txBody>
      </p:sp>
      <p:sp>
        <p:nvSpPr>
          <p:cNvPr id="288" name="Shape 70"/>
          <p:cNvSpPr txBox="1"/>
          <p:nvPr/>
        </p:nvSpPr>
        <p:spPr>
          <a:xfrm>
            <a:off x="5562982" y="609600"/>
            <a:ext cx="3522976" cy="46664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indent="228600" defTabSz="685800">
              <a:defRPr sz="2000" b="1" u="sng">
                <a:latin typeface="Arial"/>
                <a:ea typeface="Arial"/>
                <a:cs typeface="Arial"/>
                <a:sym typeface="Arial"/>
              </a:defRPr>
            </a:lvl1pPr>
          </a:lstStyle>
          <a:p>
            <a:r>
              <a:t>Server Side</a:t>
            </a:r>
          </a:p>
        </p:txBody>
      </p:sp>
      <p:sp>
        <p:nvSpPr>
          <p:cNvPr id="289" name="Shape 70"/>
          <p:cNvSpPr txBox="1"/>
          <p:nvPr/>
        </p:nvSpPr>
        <p:spPr>
          <a:xfrm>
            <a:off x="-3208" y="5867400"/>
            <a:ext cx="2213008" cy="46664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marL="685800" indent="-457200" defTabSz="685800">
              <a:buSzPct val="100000"/>
              <a:buFont typeface="Arial"/>
              <a:buChar char="•"/>
              <a:defRPr sz="2000">
                <a:latin typeface="Arial"/>
                <a:ea typeface="Arial"/>
                <a:cs typeface="Arial"/>
                <a:sym typeface="Arial"/>
              </a:defRPr>
            </a:lvl1pPr>
          </a:lstStyle>
          <a:p>
            <a:r>
              <a:t>React.js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itle 1"/>
          <p:cNvSpPr txBox="1">
            <a:spLocks noGrp="1"/>
          </p:cNvSpPr>
          <p:nvPr>
            <p:ph type="title"/>
          </p:nvPr>
        </p:nvSpPr>
        <p:spPr>
          <a:xfrm>
            <a:off x="304799" y="-1"/>
            <a:ext cx="5470528" cy="653856"/>
          </a:xfrm>
          <a:prstGeom prst="rect">
            <a:avLst/>
          </a:prstGeom>
        </p:spPr>
        <p:txBody>
          <a:bodyPr/>
          <a:lstStyle/>
          <a:p>
            <a:r>
              <a:t>Your Goals...</a:t>
            </a:r>
          </a:p>
        </p:txBody>
      </p:sp>
      <p:sp>
        <p:nvSpPr>
          <p:cNvPr id="102" name="TextBox 10"/>
          <p:cNvSpPr txBox="1"/>
          <p:nvPr/>
        </p:nvSpPr>
        <p:spPr>
          <a:xfrm>
            <a:off x="4884899" y="838199"/>
            <a:ext cx="3458727" cy="76999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4800" b="1" u="sng">
                <a:latin typeface="Arial"/>
                <a:ea typeface="Arial"/>
                <a:cs typeface="Arial"/>
                <a:sym typeface="Arial"/>
              </a:defRPr>
            </a:lvl1pPr>
          </a:lstStyle>
          <a:p>
            <a:r>
              <a:t>New Career</a:t>
            </a:r>
          </a:p>
        </p:txBody>
      </p:sp>
      <p:sp>
        <p:nvSpPr>
          <p:cNvPr id="103" name="TextBox 20"/>
          <p:cNvSpPr txBox="1"/>
          <p:nvPr/>
        </p:nvSpPr>
        <p:spPr>
          <a:xfrm>
            <a:off x="304800" y="1123516"/>
            <a:ext cx="4457959" cy="43707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b="1">
                <a:latin typeface="Arial"/>
                <a:ea typeface="Arial"/>
                <a:cs typeface="Arial"/>
                <a:sym typeface="Arial"/>
              </a:defRPr>
            </a:lvl1pPr>
          </a:lstStyle>
          <a:p>
            <a:r>
              <a:t>Basically 1000% of you said…</a:t>
            </a:r>
          </a:p>
        </p:txBody>
      </p:sp>
      <p:pic>
        <p:nvPicPr>
          <p:cNvPr id="104" name="Picture 2" descr="Picture 2"/>
          <p:cNvPicPr>
            <a:picLocks noChangeAspect="1"/>
          </p:cNvPicPr>
          <p:nvPr/>
        </p:nvPicPr>
        <p:blipFill>
          <a:blip r:embed="rId2">
            <a:extLst/>
          </a:blip>
          <a:stretch>
            <a:fillRect/>
          </a:stretch>
        </p:blipFill>
        <p:spPr>
          <a:xfrm>
            <a:off x="1828800" y="2031877"/>
            <a:ext cx="5410200" cy="405765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Title 1"/>
          <p:cNvSpPr txBox="1">
            <a:spLocks noGrp="1"/>
          </p:cNvSpPr>
          <p:nvPr>
            <p:ph type="title"/>
          </p:nvPr>
        </p:nvSpPr>
        <p:spPr>
          <a:xfrm>
            <a:off x="390606" y="2953542"/>
            <a:ext cx="8229601" cy="871860"/>
          </a:xfrm>
          <a:prstGeom prst="rect">
            <a:avLst/>
          </a:prstGeom>
        </p:spPr>
        <p:txBody>
          <a:bodyPr/>
          <a:lstStyle/>
          <a:p>
            <a:r>
              <a:t>Let’s Get Crackin!</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Title 1"/>
          <p:cNvSpPr txBox="1">
            <a:spLocks noGrp="1"/>
          </p:cNvSpPr>
          <p:nvPr>
            <p:ph type="title"/>
          </p:nvPr>
        </p:nvSpPr>
        <p:spPr>
          <a:xfrm>
            <a:off x="304799" y="-1"/>
            <a:ext cx="5470528" cy="653856"/>
          </a:xfrm>
          <a:prstGeom prst="rect">
            <a:avLst/>
          </a:prstGeom>
        </p:spPr>
        <p:txBody>
          <a:bodyPr/>
          <a:lstStyle/>
          <a:p>
            <a:r>
              <a:t>Intro to Console / Terminal</a:t>
            </a:r>
          </a:p>
        </p:txBody>
      </p:sp>
      <p:pic>
        <p:nvPicPr>
          <p:cNvPr id="296" name="Picture 4" descr="Picture 4"/>
          <p:cNvPicPr>
            <a:picLocks noChangeAspect="1"/>
          </p:cNvPicPr>
          <p:nvPr/>
        </p:nvPicPr>
        <p:blipFill>
          <a:blip r:embed="rId3">
            <a:extLst/>
          </a:blip>
          <a:stretch>
            <a:fillRect/>
          </a:stretch>
        </p:blipFill>
        <p:spPr>
          <a:xfrm>
            <a:off x="990600" y="847004"/>
            <a:ext cx="7620000" cy="5469195"/>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itle 1"/>
          <p:cNvSpPr txBox="1">
            <a:spLocks noGrp="1"/>
          </p:cNvSpPr>
          <p:nvPr>
            <p:ph type="title"/>
          </p:nvPr>
        </p:nvSpPr>
        <p:spPr>
          <a:xfrm>
            <a:off x="304799" y="-1"/>
            <a:ext cx="5470528" cy="653856"/>
          </a:xfrm>
          <a:prstGeom prst="rect">
            <a:avLst/>
          </a:prstGeom>
        </p:spPr>
        <p:txBody>
          <a:bodyPr/>
          <a:lstStyle/>
          <a:p>
            <a:r>
              <a:t>INSTRUCTOR DEMO</a:t>
            </a:r>
          </a:p>
        </p:txBody>
      </p:sp>
      <p:sp>
        <p:nvSpPr>
          <p:cNvPr id="301" name="Title 1"/>
          <p:cNvSpPr txBox="1"/>
          <p:nvPr/>
        </p:nvSpPr>
        <p:spPr>
          <a:xfrm>
            <a:off x="304800" y="1447800"/>
            <a:ext cx="8534400" cy="3429000"/>
          </a:xfrm>
          <a:prstGeom prst="rect">
            <a:avLst/>
          </a:prstGeom>
          <a:ln>
            <a:solidFill>
              <a:schemeClr val="accent1"/>
            </a:solidFill>
          </a:ln>
          <a:extLst>
            <a:ext uri="{C572A759-6A51-4108-AA02-DFA0A04FC94B}">
              <ma14:wrappingTextBoxFlag xmlns:ma14="http://schemas.microsoft.com/office/mac/drawingml/2011/main" xmlns="" val="1"/>
            </a:ext>
          </a:extLst>
        </p:spPr>
        <p:txBody>
          <a:bodyPr lIns="45719" rIns="45719" anchor="ctr">
            <a:normAutofit/>
          </a:bodyPr>
          <a:lstStyle/>
          <a:p>
            <a:pPr algn="ctr" defTabSz="685800">
              <a:defRPr sz="3600" b="1" i="1">
                <a:latin typeface="Arial"/>
                <a:ea typeface="Arial"/>
                <a:cs typeface="Arial"/>
                <a:sym typeface="Arial"/>
              </a:defRPr>
            </a:pPr>
            <a:r>
              <a:t>Instructor: Demo </a:t>
            </a:r>
            <a:endParaRPr sz="3300">
              <a:latin typeface="Calibri Light"/>
              <a:ea typeface="Calibri Light"/>
              <a:cs typeface="Calibri Light"/>
              <a:sym typeface="Calibri Light"/>
            </a:endParaRPr>
          </a:p>
          <a:p>
            <a:pPr algn="ctr" defTabSz="685800">
              <a:defRPr sz="3600" i="1">
                <a:latin typeface="Arial"/>
                <a:ea typeface="Arial"/>
                <a:cs typeface="Arial"/>
                <a:sym typeface="Arial"/>
              </a:defRPr>
            </a:pPr>
            <a:r>
              <a:t>(01-ConsoleCommands)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Title 2"/>
          <p:cNvSpPr txBox="1">
            <a:spLocks noGrp="1"/>
          </p:cNvSpPr>
          <p:nvPr>
            <p:ph type="title"/>
          </p:nvPr>
        </p:nvSpPr>
        <p:spPr>
          <a:xfrm>
            <a:off x="304799" y="-1"/>
            <a:ext cx="5470528" cy="653856"/>
          </a:xfrm>
          <a:prstGeom prst="rect">
            <a:avLst/>
          </a:prstGeom>
        </p:spPr>
        <p:txBody>
          <a:bodyPr/>
          <a:lstStyle/>
          <a:p>
            <a:r>
              <a:t>&gt; YOUR TURN!</a:t>
            </a:r>
          </a:p>
        </p:txBody>
      </p:sp>
      <p:sp>
        <p:nvSpPr>
          <p:cNvPr id="306" name="Rectangle 7"/>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307" name="TextBox 8"/>
          <p:cNvSpPr txBox="1"/>
          <p:nvPr/>
        </p:nvSpPr>
        <p:spPr>
          <a:xfrm>
            <a:off x="304800" y="914399"/>
            <a:ext cx="8686800" cy="358833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000" b="1">
                <a:latin typeface="Arial"/>
                <a:ea typeface="Arial"/>
                <a:cs typeface="Arial"/>
                <a:sym typeface="Arial"/>
              </a:defRPr>
            </a:pPr>
            <a:r>
              <a:t>Assignment:</a:t>
            </a:r>
            <a:endParaRPr u="sng"/>
          </a:p>
          <a:p>
            <a:pPr marL="342900" indent="-342900">
              <a:buSzPct val="100000"/>
              <a:buFont typeface="Arial"/>
              <a:buChar char="•"/>
              <a:defRPr sz="2000">
                <a:latin typeface="Arial"/>
                <a:ea typeface="Arial"/>
                <a:cs typeface="Arial"/>
                <a:sym typeface="Arial"/>
              </a:defRPr>
            </a:pPr>
            <a:r>
              <a:t>Make a folder on your desktop named code.</a:t>
            </a:r>
          </a:p>
          <a:p>
            <a:pPr>
              <a:defRPr sz="2000" b="1">
                <a:latin typeface="Arial"/>
                <a:ea typeface="Arial"/>
                <a:cs typeface="Arial"/>
                <a:sym typeface="Arial"/>
              </a:defRPr>
            </a:pPr>
            <a:endParaRPr/>
          </a:p>
          <a:p>
            <a:pPr marL="342900" indent="-342900">
              <a:buSzPct val="100000"/>
              <a:buFont typeface="Arial"/>
              <a:buChar char="•"/>
              <a:defRPr sz="2000">
                <a:latin typeface="Arial"/>
                <a:ea typeface="Arial"/>
                <a:cs typeface="Arial"/>
                <a:sym typeface="Arial"/>
              </a:defRPr>
            </a:pPr>
            <a:r>
              <a:t>Put all of your code that you do inside of that folder.</a:t>
            </a:r>
          </a:p>
          <a:p>
            <a:pPr marL="342900" indent="-342900">
              <a:buSzPct val="100000"/>
              <a:buFont typeface="Arial"/>
              <a:buChar char="•"/>
              <a:defRPr sz="2000" b="1">
                <a:latin typeface="Arial"/>
                <a:ea typeface="Arial"/>
                <a:cs typeface="Arial"/>
                <a:sym typeface="Arial"/>
              </a:defRPr>
            </a:pPr>
            <a:endParaRPr/>
          </a:p>
          <a:p>
            <a:pPr>
              <a:defRPr sz="2000" b="1">
                <a:latin typeface="Arial"/>
                <a:ea typeface="Arial"/>
                <a:cs typeface="Arial"/>
                <a:sym typeface="Arial"/>
              </a:defRPr>
            </a:pPr>
            <a:r>
              <a:t>Best Practices:</a:t>
            </a:r>
          </a:p>
          <a:p>
            <a:pPr marL="342900" indent="-342900">
              <a:buSzPct val="100000"/>
              <a:buFont typeface="Arial"/>
              <a:buChar char="•"/>
              <a:defRPr sz="2000" b="1">
                <a:latin typeface="Arial"/>
                <a:ea typeface="Arial"/>
                <a:cs typeface="Arial"/>
                <a:sym typeface="Arial"/>
              </a:defRPr>
            </a:pPr>
            <a:endParaRPr/>
          </a:p>
          <a:p>
            <a:pPr marL="342900" indent="-342900">
              <a:buSzPct val="100000"/>
              <a:buFont typeface="Arial"/>
              <a:buChar char="•"/>
              <a:defRPr sz="2000">
                <a:latin typeface="Arial"/>
                <a:ea typeface="Arial"/>
                <a:cs typeface="Arial"/>
                <a:sym typeface="Arial"/>
              </a:defRPr>
            </a:pPr>
            <a:r>
              <a:t>Always use lowercase for folder and file names.</a:t>
            </a:r>
          </a:p>
          <a:p>
            <a:pPr marL="342900" indent="-342900">
              <a:buSzPct val="100000"/>
              <a:buFont typeface="Arial"/>
              <a:buChar char="•"/>
              <a:defRPr sz="2000">
                <a:latin typeface="Arial"/>
                <a:ea typeface="Arial"/>
                <a:cs typeface="Arial"/>
                <a:sym typeface="Arial"/>
              </a:defRPr>
            </a:pPr>
            <a:endParaRPr/>
          </a:p>
          <a:p>
            <a:pPr marL="342900" indent="-342900">
              <a:buSzPct val="100000"/>
              <a:buFont typeface="Arial"/>
              <a:buChar char="•"/>
              <a:defRPr sz="2000">
                <a:latin typeface="Arial"/>
                <a:ea typeface="Arial"/>
                <a:cs typeface="Arial"/>
                <a:sym typeface="Arial"/>
              </a:defRPr>
            </a:pPr>
            <a:r>
              <a:t>Never put in spaces in your folder and file names.</a:t>
            </a:r>
          </a:p>
          <a:p>
            <a:pPr marL="342900" indent="-342900">
              <a:buSzPct val="100000"/>
              <a:buFont typeface="Arial"/>
              <a:buChar char="•"/>
              <a:defRPr sz="2000">
                <a:latin typeface="Arial"/>
                <a:ea typeface="Arial"/>
                <a:cs typeface="Arial"/>
                <a:sym typeface="Arial"/>
              </a:defRPr>
            </a:pPr>
            <a:endParaRPr/>
          </a:p>
          <a:p>
            <a:pPr marL="342900" indent="-342900">
              <a:buSzPct val="100000"/>
              <a:buFont typeface="Arial"/>
              <a:buChar char="•"/>
              <a:defRPr sz="2000">
                <a:latin typeface="Arial"/>
                <a:ea typeface="Arial"/>
                <a:cs typeface="Arial"/>
                <a:sym typeface="Arial"/>
              </a:defRPr>
            </a:pPr>
            <a:r>
              <a:t>Use dashes to separate.</a:t>
            </a:r>
          </a:p>
        </p:txBody>
      </p:sp>
      <p:sp>
        <p:nvSpPr>
          <p:cNvPr id="308" name="TextBox 4"/>
          <p:cNvSpPr txBox="1"/>
          <p:nvPr/>
        </p:nvSpPr>
        <p:spPr>
          <a:xfrm>
            <a:off x="2895600" y="124824"/>
            <a:ext cx="6096000" cy="35066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r">
              <a:defRPr b="1">
                <a:latin typeface="Arial"/>
                <a:ea typeface="Arial"/>
                <a:cs typeface="Arial"/>
                <a:sym typeface="Arial"/>
              </a:defRPr>
            </a:pPr>
            <a:r>
              <a:t>Activity: </a:t>
            </a:r>
            <a:r>
              <a:rPr b="0"/>
              <a:t>Get Situated </a:t>
            </a:r>
            <a:r>
              <a:t>|  Suggested Time: </a:t>
            </a:r>
            <a:r>
              <a:rPr b="0"/>
              <a:t>1 min</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Title 2"/>
          <p:cNvSpPr txBox="1">
            <a:spLocks noGrp="1"/>
          </p:cNvSpPr>
          <p:nvPr>
            <p:ph type="title"/>
          </p:nvPr>
        </p:nvSpPr>
        <p:spPr>
          <a:xfrm>
            <a:off x="304799" y="-1"/>
            <a:ext cx="5470528" cy="653856"/>
          </a:xfrm>
          <a:prstGeom prst="rect">
            <a:avLst/>
          </a:prstGeom>
        </p:spPr>
        <p:txBody>
          <a:bodyPr/>
          <a:lstStyle/>
          <a:p>
            <a:r>
              <a:t>&gt; YOUR TURN!</a:t>
            </a:r>
          </a:p>
        </p:txBody>
      </p:sp>
      <p:sp>
        <p:nvSpPr>
          <p:cNvPr id="313" name="Rectangle 7"/>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314" name="TextBox 8"/>
          <p:cNvSpPr txBox="1"/>
          <p:nvPr/>
        </p:nvSpPr>
        <p:spPr>
          <a:xfrm>
            <a:off x="304800" y="914399"/>
            <a:ext cx="8686800" cy="504883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000" b="1">
                <a:latin typeface="Arial"/>
                <a:ea typeface="Arial"/>
                <a:cs typeface="Arial"/>
                <a:sym typeface="Arial"/>
              </a:defRPr>
            </a:pPr>
            <a:r>
              <a:t>Assignment:</a:t>
            </a:r>
          </a:p>
          <a:p>
            <a:pPr>
              <a:defRPr sz="2000">
                <a:latin typeface="Arial"/>
                <a:ea typeface="Arial"/>
                <a:cs typeface="Arial"/>
                <a:sym typeface="Arial"/>
              </a:defRPr>
            </a:pPr>
            <a:r>
              <a:t>From the Terminal / Console and using only the command line, create:</a:t>
            </a:r>
          </a:p>
          <a:p>
            <a:pPr>
              <a:defRPr sz="2000">
                <a:latin typeface="Arial"/>
                <a:ea typeface="Arial"/>
                <a:cs typeface="Arial"/>
                <a:sym typeface="Arial"/>
              </a:defRPr>
            </a:pPr>
            <a:endParaRPr/>
          </a:p>
          <a:p>
            <a:pPr marL="285750" indent="-285750">
              <a:buSzPct val="100000"/>
              <a:buFont typeface="Arial"/>
              <a:buChar char="•"/>
              <a:defRPr sz="2000">
                <a:latin typeface="Arial"/>
                <a:ea typeface="Arial"/>
                <a:cs typeface="Arial"/>
                <a:sym typeface="Arial"/>
              </a:defRPr>
            </a:pPr>
            <a:r>
              <a:t>A new folder with the name of first_day_stuff.</a:t>
            </a:r>
          </a:p>
          <a:p>
            <a:pPr marL="285750" indent="-285750">
              <a:buSzPct val="100000"/>
              <a:buFont typeface="Arial"/>
              <a:buChar char="•"/>
              <a:defRPr sz="2000">
                <a:latin typeface="Arial"/>
                <a:ea typeface="Arial"/>
                <a:cs typeface="Arial"/>
                <a:sym typeface="Arial"/>
              </a:defRPr>
            </a:pPr>
            <a:endParaRPr/>
          </a:p>
          <a:p>
            <a:pPr marL="285750" indent="-285750">
              <a:buSzPct val="100000"/>
              <a:buFont typeface="Arial"/>
              <a:buChar char="•"/>
              <a:defRPr sz="2000">
                <a:latin typeface="Arial"/>
                <a:ea typeface="Arial"/>
                <a:cs typeface="Arial"/>
                <a:sym typeface="Arial"/>
              </a:defRPr>
            </a:pPr>
            <a:r>
              <a:t>A new HTML file with the name of first_day.html.</a:t>
            </a:r>
          </a:p>
          <a:p>
            <a:pPr marL="285750" indent="-285750">
              <a:buSzPct val="100000"/>
              <a:buFont typeface="Arial"/>
              <a:buChar char="•"/>
              <a:defRPr sz="2000">
                <a:latin typeface="Arial"/>
                <a:ea typeface="Arial"/>
                <a:cs typeface="Arial"/>
                <a:sym typeface="Arial"/>
              </a:defRPr>
            </a:pPr>
            <a:endParaRPr/>
          </a:p>
          <a:p>
            <a:pPr marL="285750" indent="-285750">
              <a:buSzPct val="100000"/>
              <a:buFont typeface="Arial"/>
              <a:buChar char="•"/>
              <a:defRPr sz="2000">
                <a:latin typeface="Arial"/>
                <a:ea typeface="Arial"/>
                <a:cs typeface="Arial"/>
                <a:sym typeface="Arial"/>
              </a:defRPr>
            </a:pPr>
            <a:r>
              <a:t>Open the current folder containing the new HTML file.</a:t>
            </a:r>
          </a:p>
          <a:p>
            <a:pPr>
              <a:defRPr sz="2000">
                <a:latin typeface="Arial"/>
                <a:ea typeface="Arial"/>
                <a:cs typeface="Arial"/>
                <a:sym typeface="Arial"/>
              </a:defRPr>
            </a:pPr>
            <a:endParaRPr/>
          </a:p>
          <a:p>
            <a:pPr>
              <a:defRPr sz="2000" b="1">
                <a:latin typeface="Arial"/>
                <a:ea typeface="Arial"/>
                <a:cs typeface="Arial"/>
                <a:sym typeface="Arial"/>
              </a:defRPr>
            </a:pPr>
            <a:r>
              <a:t>Bonus:</a:t>
            </a:r>
          </a:p>
          <a:p>
            <a:pPr marL="285750" indent="-285750">
              <a:buSzPct val="100000"/>
              <a:buFont typeface="Arial"/>
              <a:buChar char="•"/>
              <a:defRPr sz="2000">
                <a:latin typeface="Arial"/>
                <a:ea typeface="Arial"/>
                <a:cs typeface="Arial"/>
                <a:sym typeface="Arial"/>
              </a:defRPr>
            </a:pPr>
            <a:r>
              <a:t>Create multiple directories/folders with the names one_folder and second_folder in one command.</a:t>
            </a:r>
          </a:p>
          <a:p>
            <a:pPr marL="285750" indent="-285750">
              <a:buSzPct val="100000"/>
              <a:buFont typeface="Arial"/>
              <a:buChar char="•"/>
              <a:defRPr sz="2000">
                <a:latin typeface="Arial"/>
                <a:ea typeface="Arial"/>
                <a:cs typeface="Arial"/>
                <a:sym typeface="Arial"/>
              </a:defRPr>
            </a:pPr>
            <a:endParaRPr/>
          </a:p>
          <a:p>
            <a:pPr marL="285750" indent="-285750">
              <a:buSzPct val="100000"/>
              <a:buFont typeface="Arial"/>
              <a:buChar char="•"/>
              <a:defRPr sz="2000">
                <a:latin typeface="Arial"/>
                <a:ea typeface="Arial"/>
                <a:cs typeface="Arial"/>
                <a:sym typeface="Arial"/>
              </a:defRPr>
            </a:pPr>
            <a:r>
              <a:t>Create multiple files with the names one.html and two.html in one command in the first_day_stuff directory.</a:t>
            </a:r>
          </a:p>
          <a:p>
            <a:pPr marL="285750" indent="-285750">
              <a:buSzPct val="100000"/>
              <a:buFont typeface="Arial"/>
              <a:buChar char="•"/>
              <a:defRPr sz="2000">
                <a:latin typeface="Arial"/>
                <a:ea typeface="Arial"/>
                <a:cs typeface="Arial"/>
                <a:sym typeface="Arial"/>
              </a:defRPr>
            </a:pPr>
            <a:endParaRPr/>
          </a:p>
        </p:txBody>
      </p:sp>
      <p:sp>
        <p:nvSpPr>
          <p:cNvPr id="315" name="TextBox 4"/>
          <p:cNvSpPr txBox="1"/>
          <p:nvPr/>
        </p:nvSpPr>
        <p:spPr>
          <a:xfrm>
            <a:off x="2895600" y="124824"/>
            <a:ext cx="6096000" cy="35066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r">
              <a:defRPr b="1">
                <a:latin typeface="Arial"/>
                <a:ea typeface="Arial"/>
                <a:cs typeface="Arial"/>
                <a:sym typeface="Arial"/>
              </a:defRPr>
            </a:pPr>
            <a:r>
              <a:t>Activity</a:t>
            </a:r>
            <a:r>
              <a:rPr b="0" i="1"/>
              <a:t>: </a:t>
            </a:r>
            <a:r>
              <a:rPr b="0"/>
              <a:t>Console Commands </a:t>
            </a:r>
            <a:r>
              <a:t>|  Suggested Time: </a:t>
            </a:r>
            <a:r>
              <a:rPr b="0"/>
              <a:t>12 min</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Title 2"/>
          <p:cNvSpPr txBox="1">
            <a:spLocks noGrp="1"/>
          </p:cNvSpPr>
          <p:nvPr>
            <p:ph type="title"/>
          </p:nvPr>
        </p:nvSpPr>
        <p:spPr>
          <a:xfrm>
            <a:off x="304799" y="-1"/>
            <a:ext cx="5470528" cy="653856"/>
          </a:xfrm>
          <a:prstGeom prst="rect">
            <a:avLst/>
          </a:prstGeom>
        </p:spPr>
        <p:txBody>
          <a:bodyPr/>
          <a:lstStyle/>
          <a:p>
            <a:r>
              <a:t>Intro to Console</a:t>
            </a:r>
          </a:p>
        </p:txBody>
      </p:sp>
      <p:sp>
        <p:nvSpPr>
          <p:cNvPr id="318" name="Title 1"/>
          <p:cNvSpPr txBox="1"/>
          <p:nvPr/>
        </p:nvSpPr>
        <p:spPr>
          <a:xfrm>
            <a:off x="1438275" y="1267851"/>
            <a:ext cx="6457951" cy="1098175"/>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algn="ctr" defTabSz="685800">
              <a:lnSpc>
                <a:spcPct val="80000"/>
              </a:lnSpc>
              <a:defRPr sz="4200" b="1" i="1">
                <a:latin typeface="Arial"/>
                <a:ea typeface="Arial"/>
                <a:cs typeface="Arial"/>
                <a:sym typeface="Arial"/>
              </a:defRPr>
            </a:lvl1pPr>
          </a:lstStyle>
          <a:p>
            <a:r>
              <a:t>Discuss with Neighbors</a:t>
            </a:r>
          </a:p>
        </p:txBody>
      </p:sp>
      <p:pic>
        <p:nvPicPr>
          <p:cNvPr id="319" name="Picture 4" descr="Picture 4"/>
          <p:cNvPicPr>
            <a:picLocks noChangeAspect="1"/>
          </p:cNvPicPr>
          <p:nvPr/>
        </p:nvPicPr>
        <p:blipFill>
          <a:blip r:embed="rId3">
            <a:extLst/>
          </a:blip>
          <a:stretch>
            <a:fillRect/>
          </a:stretch>
        </p:blipFill>
        <p:spPr>
          <a:xfrm>
            <a:off x="2133600" y="2133600"/>
            <a:ext cx="5115830" cy="423334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itle 1"/>
          <p:cNvSpPr txBox="1">
            <a:spLocks noGrp="1"/>
          </p:cNvSpPr>
          <p:nvPr>
            <p:ph type="title"/>
          </p:nvPr>
        </p:nvSpPr>
        <p:spPr>
          <a:xfrm>
            <a:off x="390606" y="2953542"/>
            <a:ext cx="8229601" cy="871860"/>
          </a:xfrm>
          <a:prstGeom prst="rect">
            <a:avLst/>
          </a:prstGeom>
        </p:spPr>
        <p:txBody>
          <a:bodyPr/>
          <a:lstStyle/>
          <a:p>
            <a:r>
              <a:t>Hello, HTML</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Title 2"/>
          <p:cNvSpPr txBox="1">
            <a:spLocks noGrp="1"/>
          </p:cNvSpPr>
          <p:nvPr>
            <p:ph type="title"/>
          </p:nvPr>
        </p:nvSpPr>
        <p:spPr>
          <a:xfrm>
            <a:off x="304799" y="-1"/>
            <a:ext cx="5470528" cy="653856"/>
          </a:xfrm>
          <a:prstGeom prst="rect">
            <a:avLst/>
          </a:prstGeom>
        </p:spPr>
        <p:txBody>
          <a:bodyPr/>
          <a:lstStyle/>
          <a:p>
            <a:r>
              <a:t>&lt;title&gt; Intro to HTML &lt;/title&gt;</a:t>
            </a:r>
          </a:p>
        </p:txBody>
      </p:sp>
      <p:pic>
        <p:nvPicPr>
          <p:cNvPr id="328" name="Picture 2" descr="Picture 2"/>
          <p:cNvPicPr>
            <a:picLocks noChangeAspect="1"/>
          </p:cNvPicPr>
          <p:nvPr/>
        </p:nvPicPr>
        <p:blipFill>
          <a:blip r:embed="rId2">
            <a:extLst/>
          </a:blip>
          <a:stretch>
            <a:fillRect/>
          </a:stretch>
        </p:blipFill>
        <p:spPr>
          <a:xfrm>
            <a:off x="-2" y="897972"/>
            <a:ext cx="4101967" cy="4101966"/>
          </a:xfrm>
          <a:prstGeom prst="rect">
            <a:avLst/>
          </a:prstGeom>
          <a:ln w="12700">
            <a:miter lim="400000"/>
          </a:ln>
        </p:spPr>
      </p:pic>
      <p:pic>
        <p:nvPicPr>
          <p:cNvPr id="329" name="Picture 4" descr="Picture 4"/>
          <p:cNvPicPr>
            <a:picLocks noChangeAspect="1"/>
          </p:cNvPicPr>
          <p:nvPr/>
        </p:nvPicPr>
        <p:blipFill>
          <a:blip r:embed="rId3">
            <a:extLst/>
          </a:blip>
          <a:stretch>
            <a:fillRect/>
          </a:stretch>
        </p:blipFill>
        <p:spPr>
          <a:xfrm>
            <a:off x="4127363" y="927158"/>
            <a:ext cx="4776298" cy="4141354"/>
          </a:xfrm>
          <a:prstGeom prst="rect">
            <a:avLst/>
          </a:prstGeom>
          <a:ln w="12700">
            <a:miter lim="400000"/>
          </a:ln>
        </p:spPr>
      </p:pic>
      <p:sp>
        <p:nvSpPr>
          <p:cNvPr id="330" name="Rectangle 8"/>
          <p:cNvSpPr/>
          <p:nvPr/>
        </p:nvSpPr>
        <p:spPr>
          <a:xfrm>
            <a:off x="-2" y="5203711"/>
            <a:ext cx="9155743" cy="1197090"/>
          </a:xfrm>
          <a:prstGeom prst="rect">
            <a:avLst/>
          </a:prstGeom>
          <a:solidFill>
            <a:srgbClr val="2E75B6"/>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331" name="Rectangle 9"/>
          <p:cNvSpPr txBox="1"/>
          <p:nvPr/>
        </p:nvSpPr>
        <p:spPr>
          <a:xfrm>
            <a:off x="173841" y="5257799"/>
            <a:ext cx="8796317" cy="95943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42900" indent="-342900">
              <a:buSzPct val="100000"/>
              <a:buFont typeface="Arial"/>
              <a:buChar char="•"/>
              <a:defRPr sz="2000" b="1">
                <a:solidFill>
                  <a:srgbClr val="FFFFFF"/>
                </a:solidFill>
                <a:latin typeface="Arial"/>
                <a:ea typeface="Arial"/>
                <a:cs typeface="Arial"/>
                <a:sym typeface="Arial"/>
              </a:defRPr>
            </a:pPr>
            <a:r>
              <a:t>HTML </a:t>
            </a:r>
            <a:r>
              <a:rPr b="0"/>
              <a:t>is one of the three base languages behind </a:t>
            </a:r>
            <a:r>
              <a:rPr b="0" u="sng"/>
              <a:t>every single website</a:t>
            </a:r>
            <a:r>
              <a:rPr b="0"/>
              <a:t>.</a:t>
            </a:r>
          </a:p>
          <a:p>
            <a:pPr marL="342900" indent="-342900">
              <a:buSzPct val="100000"/>
              <a:buFont typeface="Arial"/>
              <a:buChar char="•"/>
              <a:defRPr sz="2000">
                <a:solidFill>
                  <a:srgbClr val="FFFFFF"/>
                </a:solidFill>
                <a:latin typeface="Arial"/>
                <a:ea typeface="Arial"/>
                <a:cs typeface="Arial"/>
                <a:sym typeface="Arial"/>
              </a:defRPr>
            </a:pPr>
            <a:endParaRPr b="0"/>
          </a:p>
          <a:p>
            <a:pPr marL="342900" indent="-342900">
              <a:buSzPct val="100000"/>
              <a:buFont typeface="Arial"/>
              <a:buChar char="•"/>
              <a:defRPr sz="2000">
                <a:solidFill>
                  <a:srgbClr val="FFFFFF"/>
                </a:solidFill>
                <a:latin typeface="Arial"/>
                <a:ea typeface="Arial"/>
                <a:cs typeface="Arial"/>
                <a:sym typeface="Arial"/>
              </a:defRPr>
            </a:pPr>
            <a:r>
              <a:t>It defines all of the basic content and a </a:t>
            </a:r>
            <a:r>
              <a:rPr i="1"/>
              <a:t>bit</a:t>
            </a:r>
            <a:r>
              <a:t> of formatting.</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Title 2"/>
          <p:cNvSpPr txBox="1">
            <a:spLocks noGrp="1"/>
          </p:cNvSpPr>
          <p:nvPr>
            <p:ph type="title"/>
          </p:nvPr>
        </p:nvSpPr>
        <p:spPr>
          <a:xfrm>
            <a:off x="304799" y="-1"/>
            <a:ext cx="5470528" cy="653856"/>
          </a:xfrm>
          <a:prstGeom prst="rect">
            <a:avLst/>
          </a:prstGeom>
        </p:spPr>
        <p:txBody>
          <a:bodyPr/>
          <a:lstStyle/>
          <a:p>
            <a:r>
              <a:t>&gt; YOUR TURN</a:t>
            </a:r>
          </a:p>
        </p:txBody>
      </p:sp>
      <p:sp>
        <p:nvSpPr>
          <p:cNvPr id="334" name="Rectangle 10"/>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335" name="TextBox 11"/>
          <p:cNvSpPr txBox="1"/>
          <p:nvPr/>
        </p:nvSpPr>
        <p:spPr>
          <a:xfrm>
            <a:off x="304800" y="914399"/>
            <a:ext cx="8686800" cy="515126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b="1">
                <a:latin typeface="Arial"/>
                <a:ea typeface="Arial"/>
                <a:cs typeface="Arial"/>
                <a:sym typeface="Arial"/>
              </a:defRPr>
            </a:pPr>
            <a:r>
              <a:t>Assignment:</a:t>
            </a:r>
          </a:p>
          <a:p>
            <a:pPr>
              <a:defRPr>
                <a:latin typeface="Arial"/>
                <a:ea typeface="Arial"/>
                <a:cs typeface="Arial"/>
                <a:sym typeface="Arial"/>
              </a:defRPr>
            </a:pPr>
            <a:r>
              <a:t>In a new HTML file, create the basic structure of an HTML document and include the following in it:</a:t>
            </a:r>
          </a:p>
          <a:p>
            <a:pPr marL="342900" indent="-342900">
              <a:buSzPct val="100000"/>
              <a:buFont typeface="Arial"/>
              <a:buChar char="•"/>
              <a:defRPr>
                <a:latin typeface="Arial"/>
                <a:ea typeface="Arial"/>
                <a:cs typeface="Arial"/>
                <a:sym typeface="Arial"/>
              </a:defRPr>
            </a:pPr>
            <a:r>
              <a:t> DOCTYPE declaration.</a:t>
            </a:r>
          </a:p>
          <a:p>
            <a:pPr marL="342900" indent="-342900">
              <a:buSzPct val="100000"/>
              <a:buFont typeface="Arial"/>
              <a:buChar char="•"/>
              <a:defRPr>
                <a:latin typeface="Arial"/>
                <a:ea typeface="Arial"/>
                <a:cs typeface="Arial"/>
                <a:sym typeface="Arial"/>
              </a:defRPr>
            </a:pPr>
            <a:r>
              <a:t> Head tag with a title tag.</a:t>
            </a:r>
          </a:p>
          <a:p>
            <a:pPr marL="342900" indent="-342900">
              <a:buSzPct val="100000"/>
              <a:buFont typeface="Arial"/>
              <a:buChar char="•"/>
              <a:defRPr>
                <a:latin typeface="Arial"/>
                <a:ea typeface="Arial"/>
                <a:cs typeface="Arial"/>
                <a:sym typeface="Arial"/>
              </a:defRPr>
            </a:pPr>
            <a:r>
              <a:t> H1 tag with a title of your choice.</a:t>
            </a:r>
          </a:p>
          <a:p>
            <a:pPr marL="342900" indent="-342900">
              <a:buSzPct val="100000"/>
              <a:buFont typeface="Arial"/>
              <a:buChar char="•"/>
              <a:defRPr>
                <a:latin typeface="Arial"/>
                <a:ea typeface="Arial"/>
                <a:cs typeface="Arial"/>
                <a:sym typeface="Arial"/>
              </a:defRPr>
            </a:pPr>
            <a:r>
              <a:t> Embed an image.</a:t>
            </a:r>
          </a:p>
          <a:p>
            <a:pPr marL="342900" indent="-342900">
              <a:buSzPct val="100000"/>
              <a:buFont typeface="Arial"/>
              <a:buChar char="•"/>
              <a:defRPr>
                <a:latin typeface="Arial"/>
                <a:ea typeface="Arial"/>
                <a:cs typeface="Arial"/>
                <a:sym typeface="Arial"/>
              </a:defRPr>
            </a:pPr>
            <a:r>
              <a:t> Create the following three links on your page:</a:t>
            </a:r>
          </a:p>
          <a:p>
            <a:pPr marL="800100" lvl="1" indent="-342900">
              <a:buSzPct val="100000"/>
              <a:buFont typeface="Arial"/>
              <a:buChar char="•"/>
              <a:defRPr>
                <a:latin typeface="Arial"/>
                <a:ea typeface="Arial"/>
                <a:cs typeface="Arial"/>
                <a:sym typeface="Arial"/>
              </a:defRPr>
            </a:pPr>
            <a:r>
              <a:t>  One link that is target="_blank" so that it opens a new tab when clicked on.</a:t>
            </a:r>
          </a:p>
          <a:p>
            <a:pPr marL="800100" lvl="1" indent="-342900">
              <a:buSzPct val="100000"/>
              <a:buFont typeface="Arial"/>
              <a:buChar char="•"/>
              <a:defRPr>
                <a:latin typeface="Arial"/>
                <a:ea typeface="Arial"/>
                <a:cs typeface="Arial"/>
                <a:sym typeface="Arial"/>
              </a:defRPr>
            </a:pPr>
            <a:r>
              <a:t>  Make the second link bold.</a:t>
            </a:r>
          </a:p>
          <a:p>
            <a:pPr marL="800100" lvl="1" indent="-342900">
              <a:buSzPct val="100000"/>
              <a:buFont typeface="Arial"/>
              <a:buChar char="•"/>
              <a:defRPr>
                <a:latin typeface="Arial"/>
                <a:ea typeface="Arial"/>
                <a:cs typeface="Arial"/>
                <a:sym typeface="Arial"/>
              </a:defRPr>
            </a:pPr>
            <a:r>
              <a:t>  Make the third link a placeholder so it goes nowhere.</a:t>
            </a:r>
          </a:p>
          <a:p>
            <a:pPr>
              <a:defRPr>
                <a:latin typeface="Arial"/>
                <a:ea typeface="Arial"/>
                <a:cs typeface="Arial"/>
                <a:sym typeface="Arial"/>
              </a:defRPr>
            </a:pPr>
            <a:endParaRPr/>
          </a:p>
          <a:p>
            <a:pPr>
              <a:defRPr b="1">
                <a:latin typeface="Arial"/>
                <a:ea typeface="Arial"/>
                <a:cs typeface="Arial"/>
                <a:sym typeface="Arial"/>
              </a:defRPr>
            </a:pPr>
            <a:r>
              <a:t>Bonus:</a:t>
            </a:r>
          </a:p>
          <a:p>
            <a:pPr marL="342900" indent="-342900">
              <a:buSzPct val="100000"/>
              <a:buFont typeface="Arial"/>
              <a:buChar char="•"/>
              <a:defRPr>
                <a:latin typeface="Arial"/>
                <a:ea typeface="Arial"/>
                <a:cs typeface="Arial"/>
                <a:sym typeface="Arial"/>
              </a:defRPr>
            </a:pPr>
            <a:r>
              <a:t>Create an ordered list of steps to make a sandwich.</a:t>
            </a:r>
          </a:p>
          <a:p>
            <a:pPr marL="342900" indent="-342900">
              <a:buSzPct val="100000"/>
              <a:buFont typeface="Arial"/>
              <a:buChar char="•"/>
              <a:defRPr>
                <a:latin typeface="Arial"/>
                <a:ea typeface="Arial"/>
                <a:cs typeface="Arial"/>
                <a:sym typeface="Arial"/>
              </a:defRPr>
            </a:pPr>
            <a:r>
              <a:t>Create an unordered list of 5 bands/musicians you like.</a:t>
            </a:r>
          </a:p>
          <a:p>
            <a:pPr marL="342900" indent="-342900">
              <a:buSzPct val="100000"/>
              <a:buFont typeface="Arial"/>
              <a:buChar char="•"/>
              <a:defRPr>
                <a:latin typeface="Arial"/>
                <a:ea typeface="Arial"/>
                <a:cs typeface="Arial"/>
                <a:sym typeface="Arial"/>
              </a:defRPr>
            </a:pPr>
            <a:r>
              <a:t>Create a table with 2 columns (animal class and animal name) and 4 rows of animals.</a:t>
            </a:r>
          </a:p>
          <a:p>
            <a:pPr marL="342900" indent="-342900">
              <a:buSzPct val="100000"/>
              <a:buFont typeface="Arial"/>
              <a:buChar char="•"/>
              <a:defRPr>
                <a:latin typeface="Arial"/>
                <a:ea typeface="Arial"/>
                <a:cs typeface="Arial"/>
                <a:sym typeface="Arial"/>
              </a:defRPr>
            </a:pPr>
            <a:r>
              <a:t>Use an alternate way of separating links without line breaks.</a:t>
            </a:r>
          </a:p>
          <a:p>
            <a:pPr marL="342900" indent="-342900">
              <a:buSzPct val="100000"/>
              <a:buFont typeface="Arial"/>
              <a:buChar char="•"/>
              <a:defRPr>
                <a:latin typeface="Arial"/>
                <a:ea typeface="Arial"/>
                <a:cs typeface="Arial"/>
                <a:sym typeface="Arial"/>
              </a:defRPr>
            </a:pPr>
            <a:r>
              <a:t>Embed a YouTube video of your favorite band/musician.</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Title 2"/>
          <p:cNvSpPr txBox="1">
            <a:spLocks noGrp="1"/>
          </p:cNvSpPr>
          <p:nvPr>
            <p:ph type="title"/>
          </p:nvPr>
        </p:nvSpPr>
        <p:spPr>
          <a:xfrm>
            <a:off x="304799" y="-1"/>
            <a:ext cx="5470528" cy="653856"/>
          </a:xfrm>
          <a:prstGeom prst="rect">
            <a:avLst/>
          </a:prstGeom>
        </p:spPr>
        <p:txBody>
          <a:bodyPr/>
          <a:lstStyle/>
          <a:p>
            <a:r>
              <a:t>YouTube Video Walkthrough!</a:t>
            </a:r>
          </a:p>
        </p:txBody>
      </p:sp>
      <p:pic>
        <p:nvPicPr>
          <p:cNvPr id="338" name="Picture 1" descr="Picture 1"/>
          <p:cNvPicPr>
            <a:picLocks noChangeAspect="1"/>
          </p:cNvPicPr>
          <p:nvPr/>
        </p:nvPicPr>
        <p:blipFill>
          <a:blip r:embed="rId2">
            <a:extLst/>
          </a:blip>
          <a:stretch>
            <a:fillRect/>
          </a:stretch>
        </p:blipFill>
        <p:spPr>
          <a:xfrm>
            <a:off x="330200" y="762000"/>
            <a:ext cx="8343900" cy="4733815"/>
          </a:xfrm>
          <a:prstGeom prst="rect">
            <a:avLst/>
          </a:prstGeom>
          <a:ln w="12700">
            <a:miter lim="400000"/>
          </a:ln>
        </p:spPr>
      </p:pic>
      <p:sp>
        <p:nvSpPr>
          <p:cNvPr id="339" name="Rectangle 3"/>
          <p:cNvSpPr txBox="1"/>
          <p:nvPr/>
        </p:nvSpPr>
        <p:spPr>
          <a:xfrm>
            <a:off x="330200" y="5603959"/>
            <a:ext cx="8343900" cy="61736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u="sng">
                <a:solidFill>
                  <a:srgbClr val="0563C1"/>
                </a:solidFill>
                <a:uFill>
                  <a:solidFill>
                    <a:srgbClr val="0563C1"/>
                  </a:solidFill>
                </a:uFill>
                <a:latin typeface="Arial"/>
                <a:ea typeface="Arial"/>
                <a:cs typeface="Arial"/>
                <a:sym typeface="Arial"/>
                <a:hlinkClick r:id="rId3"/>
              </a:defRPr>
            </a:lvl1pPr>
          </a:lstStyle>
          <a:p>
            <a:pPr>
              <a:defRPr u="none">
                <a:solidFill>
                  <a:srgbClr val="000000"/>
                </a:solidFill>
                <a:uFillTx/>
              </a:defRPr>
            </a:pPr>
            <a:r>
              <a:rPr u="sng">
                <a:solidFill>
                  <a:srgbClr val="0563C1"/>
                </a:solidFill>
                <a:uFill>
                  <a:solidFill>
                    <a:srgbClr val="0563C1"/>
                  </a:solidFill>
                </a:uFill>
                <a:hlinkClick r:id="rId3"/>
              </a:rPr>
              <a:t>https://www.youtube.com/watch?v=ieb6Svbc10E&amp;index=1&amp;list=PLgJ8UgkiorCnMLsUevoQRxH8t9bt7ne14</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1"/>
          <p:cNvSpPr txBox="1">
            <a:spLocks noGrp="1"/>
          </p:cNvSpPr>
          <p:nvPr>
            <p:ph type="title"/>
          </p:nvPr>
        </p:nvSpPr>
        <p:spPr>
          <a:xfrm>
            <a:off x="304799" y="-1"/>
            <a:ext cx="5470528" cy="653856"/>
          </a:xfrm>
          <a:prstGeom prst="rect">
            <a:avLst/>
          </a:prstGeom>
        </p:spPr>
        <p:txBody>
          <a:bodyPr/>
          <a:lstStyle/>
          <a:p>
            <a:r>
              <a:t>Your Goals...</a:t>
            </a:r>
          </a:p>
        </p:txBody>
      </p:sp>
      <p:sp>
        <p:nvSpPr>
          <p:cNvPr id="107" name="TextBox 11"/>
          <p:cNvSpPr txBox="1"/>
          <p:nvPr/>
        </p:nvSpPr>
        <p:spPr>
          <a:xfrm>
            <a:off x="304800" y="1440539"/>
            <a:ext cx="8686800" cy="43707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400">
                <a:latin typeface="Arial"/>
                <a:ea typeface="Arial"/>
                <a:cs typeface="Arial"/>
                <a:sym typeface="Arial"/>
              </a:defRPr>
            </a:pPr>
            <a:r>
              <a:t>To escape a “</a:t>
            </a:r>
            <a:r>
              <a:rPr u="sng"/>
              <a:t>dead-end job</a:t>
            </a:r>
            <a:r>
              <a:t>”</a:t>
            </a:r>
          </a:p>
        </p:txBody>
      </p:sp>
      <p:sp>
        <p:nvSpPr>
          <p:cNvPr id="108" name="TextBox 12"/>
          <p:cNvSpPr txBox="1"/>
          <p:nvPr/>
        </p:nvSpPr>
        <p:spPr>
          <a:xfrm>
            <a:off x="304800" y="2024936"/>
            <a:ext cx="8686800"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400">
                <a:latin typeface="Arial"/>
                <a:ea typeface="Arial"/>
                <a:cs typeface="Arial"/>
                <a:sym typeface="Arial"/>
              </a:defRPr>
            </a:pPr>
            <a:r>
              <a:t>To pursue a “</a:t>
            </a:r>
            <a:r>
              <a:rPr u="sng"/>
              <a:t>dream</a:t>
            </a:r>
            <a:r>
              <a:t>”</a:t>
            </a:r>
          </a:p>
        </p:txBody>
      </p:sp>
      <p:sp>
        <p:nvSpPr>
          <p:cNvPr id="109" name="TextBox 13"/>
          <p:cNvSpPr txBox="1"/>
          <p:nvPr/>
        </p:nvSpPr>
        <p:spPr>
          <a:xfrm>
            <a:off x="304800" y="2609332"/>
            <a:ext cx="8686800"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400">
                <a:latin typeface="Arial"/>
                <a:ea typeface="Arial"/>
                <a:cs typeface="Arial"/>
                <a:sym typeface="Arial"/>
              </a:defRPr>
            </a:pPr>
            <a:r>
              <a:t>To be able to “</a:t>
            </a:r>
            <a:r>
              <a:rPr u="sng"/>
              <a:t>create</a:t>
            </a:r>
            <a:r>
              <a:t>”</a:t>
            </a:r>
          </a:p>
        </p:txBody>
      </p:sp>
      <p:sp>
        <p:nvSpPr>
          <p:cNvPr id="110" name="TextBox 14"/>
          <p:cNvSpPr txBox="1"/>
          <p:nvPr/>
        </p:nvSpPr>
        <p:spPr>
          <a:xfrm>
            <a:off x="304800" y="3193727"/>
            <a:ext cx="8686800" cy="43707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400">
                <a:latin typeface="Arial"/>
                <a:ea typeface="Arial"/>
                <a:cs typeface="Arial"/>
                <a:sym typeface="Arial"/>
              </a:defRPr>
            </a:pPr>
            <a:r>
              <a:t>To follow a “</a:t>
            </a:r>
            <a:r>
              <a:rPr u="sng"/>
              <a:t>fascination</a:t>
            </a:r>
            <a:r>
              <a:t>”</a:t>
            </a:r>
          </a:p>
        </p:txBody>
      </p:sp>
      <p:sp>
        <p:nvSpPr>
          <p:cNvPr id="111" name="TextBox 15"/>
          <p:cNvSpPr txBox="1"/>
          <p:nvPr/>
        </p:nvSpPr>
        <p:spPr>
          <a:xfrm>
            <a:off x="304800" y="3778124"/>
            <a:ext cx="8686801"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400">
                <a:latin typeface="Arial"/>
                <a:ea typeface="Arial"/>
                <a:cs typeface="Arial"/>
                <a:sym typeface="Arial"/>
              </a:defRPr>
            </a:pPr>
            <a:r>
              <a:t>To attain “</a:t>
            </a:r>
            <a:r>
              <a:rPr u="sng"/>
              <a:t>financial stability</a:t>
            </a:r>
            <a:r>
              <a:t>”</a:t>
            </a:r>
          </a:p>
        </p:txBody>
      </p:sp>
      <p:sp>
        <p:nvSpPr>
          <p:cNvPr id="112" name="TextBox 16"/>
          <p:cNvSpPr txBox="1"/>
          <p:nvPr/>
        </p:nvSpPr>
        <p:spPr>
          <a:xfrm>
            <a:off x="304800" y="4362520"/>
            <a:ext cx="8686801"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400">
                <a:latin typeface="Arial"/>
                <a:ea typeface="Arial"/>
                <a:cs typeface="Arial"/>
                <a:sym typeface="Arial"/>
              </a:defRPr>
            </a:pPr>
            <a:r>
              <a:t>To attain “</a:t>
            </a:r>
            <a:r>
              <a:rPr u="sng"/>
              <a:t>financial freedom</a:t>
            </a:r>
            <a:r>
              <a:t>”</a:t>
            </a:r>
          </a:p>
        </p:txBody>
      </p:sp>
      <p:sp>
        <p:nvSpPr>
          <p:cNvPr id="113" name="TextBox 17"/>
          <p:cNvSpPr txBox="1"/>
          <p:nvPr/>
        </p:nvSpPr>
        <p:spPr>
          <a:xfrm>
            <a:off x="304800" y="4946915"/>
            <a:ext cx="8686800" cy="43707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400">
                <a:latin typeface="Arial"/>
                <a:ea typeface="Arial"/>
                <a:cs typeface="Arial"/>
                <a:sym typeface="Arial"/>
              </a:defRPr>
            </a:pPr>
            <a:r>
              <a:t>To “</a:t>
            </a:r>
            <a:r>
              <a:rPr u="sng"/>
              <a:t>challenge</a:t>
            </a:r>
            <a:r>
              <a:t>” yourself</a:t>
            </a:r>
          </a:p>
        </p:txBody>
      </p:sp>
      <p:sp>
        <p:nvSpPr>
          <p:cNvPr id="114" name="TextBox 18"/>
          <p:cNvSpPr txBox="1"/>
          <p:nvPr/>
        </p:nvSpPr>
        <p:spPr>
          <a:xfrm>
            <a:off x="332438" y="838200"/>
            <a:ext cx="5354499" cy="43706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b="1" u="sng">
                <a:latin typeface="Arial"/>
                <a:ea typeface="Arial"/>
                <a:cs typeface="Arial"/>
                <a:sym typeface="Arial"/>
              </a:defRPr>
            </a:lvl1pPr>
          </a:lstStyle>
          <a:p>
            <a:r>
              <a:t>And why do you want a new career?</a:t>
            </a:r>
          </a:p>
        </p:txBody>
      </p:sp>
      <p:sp>
        <p:nvSpPr>
          <p:cNvPr id="115" name="TextBox 19"/>
          <p:cNvSpPr txBox="1"/>
          <p:nvPr/>
        </p:nvSpPr>
        <p:spPr>
          <a:xfrm>
            <a:off x="304800" y="5531308"/>
            <a:ext cx="8686800" cy="43707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400">
                <a:latin typeface="Arial"/>
                <a:ea typeface="Arial"/>
                <a:cs typeface="Arial"/>
                <a:sym typeface="Arial"/>
              </a:defRPr>
            </a:pPr>
            <a:r>
              <a:t>To be a “</a:t>
            </a:r>
            <a:r>
              <a:rPr u="sng"/>
              <a:t>role model</a:t>
            </a:r>
            <a:r>
              <a:t>” for kids</a:t>
            </a:r>
          </a:p>
        </p:txBody>
      </p:sp>
      <p:pic>
        <p:nvPicPr>
          <p:cNvPr id="116" name="Picture 2" descr="Picture 2"/>
          <p:cNvPicPr>
            <a:picLocks noChangeAspect="1"/>
          </p:cNvPicPr>
          <p:nvPr/>
        </p:nvPicPr>
        <p:blipFill>
          <a:blip r:embed="rId2">
            <a:extLst/>
          </a:blip>
          <a:stretch>
            <a:fillRect/>
          </a:stretch>
        </p:blipFill>
        <p:spPr>
          <a:xfrm>
            <a:off x="4686300" y="1823772"/>
            <a:ext cx="4210488" cy="315281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Title 2"/>
          <p:cNvSpPr txBox="1">
            <a:spLocks noGrp="1"/>
          </p:cNvSpPr>
          <p:nvPr>
            <p:ph type="title"/>
          </p:nvPr>
        </p:nvSpPr>
        <p:spPr>
          <a:xfrm>
            <a:off x="304799" y="-1"/>
            <a:ext cx="5470528" cy="653856"/>
          </a:xfrm>
          <a:prstGeom prst="rect">
            <a:avLst/>
          </a:prstGeom>
        </p:spPr>
        <p:txBody>
          <a:bodyPr/>
          <a:lstStyle/>
          <a:p>
            <a:r>
              <a:t>&lt;title&gt; Intro to HTML &lt;/title&gt;</a:t>
            </a:r>
          </a:p>
        </p:txBody>
      </p:sp>
      <p:sp>
        <p:nvSpPr>
          <p:cNvPr id="342" name="Title 1"/>
          <p:cNvSpPr txBox="1"/>
          <p:nvPr/>
        </p:nvSpPr>
        <p:spPr>
          <a:xfrm>
            <a:off x="3208820" y="2935534"/>
            <a:ext cx="6457951" cy="1098175"/>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algn="ctr" defTabSz="685800">
              <a:defRPr sz="6000" b="1" i="1">
                <a:latin typeface="Arial"/>
                <a:ea typeface="Arial"/>
                <a:cs typeface="Arial"/>
                <a:sym typeface="Arial"/>
              </a:defRPr>
            </a:lvl1pPr>
          </a:lstStyle>
          <a:p>
            <a:r>
              <a:t>How’d it go?</a:t>
            </a:r>
          </a:p>
        </p:txBody>
      </p:sp>
      <p:pic>
        <p:nvPicPr>
          <p:cNvPr id="343" name="Picture 2" descr="Picture 2"/>
          <p:cNvPicPr>
            <a:picLocks noChangeAspect="1"/>
          </p:cNvPicPr>
          <p:nvPr/>
        </p:nvPicPr>
        <p:blipFill>
          <a:blip r:embed="rId2">
            <a:extLst/>
          </a:blip>
          <a:stretch>
            <a:fillRect/>
          </a:stretch>
        </p:blipFill>
        <p:spPr>
          <a:xfrm>
            <a:off x="330200" y="1498852"/>
            <a:ext cx="3447706" cy="409727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Title 1"/>
          <p:cNvSpPr txBox="1">
            <a:spLocks noGrp="1"/>
          </p:cNvSpPr>
          <p:nvPr>
            <p:ph type="title"/>
          </p:nvPr>
        </p:nvSpPr>
        <p:spPr>
          <a:xfrm>
            <a:off x="390606" y="2953542"/>
            <a:ext cx="8229601" cy="871860"/>
          </a:xfrm>
          <a:prstGeom prst="rect">
            <a:avLst/>
          </a:prstGeom>
        </p:spPr>
        <p:txBody>
          <a:bodyPr/>
          <a:lstStyle/>
          <a:p>
            <a:r>
              <a:t>What / Why Git?</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Shape 239"/>
          <p:cNvSpPr txBox="1">
            <a:spLocks noGrp="1"/>
          </p:cNvSpPr>
          <p:nvPr>
            <p:ph type="title"/>
          </p:nvPr>
        </p:nvSpPr>
        <p:spPr>
          <a:xfrm>
            <a:off x="304796" y="-3"/>
            <a:ext cx="5470533" cy="653860"/>
          </a:xfrm>
          <a:prstGeom prst="rect">
            <a:avLst/>
          </a:prstGeom>
        </p:spPr>
        <p:txBody>
          <a:bodyPr/>
          <a:lstStyle/>
          <a:p>
            <a:r>
              <a:t>Collaborative Coding</a:t>
            </a:r>
          </a:p>
        </p:txBody>
      </p:sp>
      <p:sp>
        <p:nvSpPr>
          <p:cNvPr id="350" name="Shape 241"/>
          <p:cNvSpPr txBox="1"/>
          <p:nvPr/>
        </p:nvSpPr>
        <p:spPr>
          <a:xfrm>
            <a:off x="152398" y="4952998"/>
            <a:ext cx="8882745" cy="1239658"/>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marL="285750" indent="-285750">
              <a:buSzPct val="100000"/>
              <a:buFont typeface="Arial"/>
              <a:buChar char="•"/>
              <a:defRPr>
                <a:latin typeface="Arial"/>
                <a:ea typeface="Arial"/>
                <a:cs typeface="Arial"/>
                <a:sym typeface="Arial"/>
              </a:defRPr>
            </a:pPr>
            <a:r>
              <a:t>Modern web development is </a:t>
            </a:r>
            <a:r>
              <a:rPr i="1" u="sng"/>
              <a:t>highly</a:t>
            </a:r>
            <a:r>
              <a:t> collaborative.</a:t>
            </a:r>
          </a:p>
          <a:p>
            <a:pPr marL="285750" indent="-285750">
              <a:buSzPct val="100000"/>
              <a:buFont typeface="Arial"/>
              <a:buChar char="•"/>
              <a:defRPr sz="1200">
                <a:latin typeface="Arial"/>
                <a:ea typeface="Arial"/>
                <a:cs typeface="Arial"/>
                <a:sym typeface="Arial"/>
              </a:defRPr>
            </a:pPr>
            <a:endParaRPr/>
          </a:p>
          <a:p>
            <a:pPr marL="285750" indent="-285750">
              <a:buSzPct val="100000"/>
              <a:buFont typeface="Arial"/>
              <a:buChar char="•"/>
              <a:defRPr>
                <a:latin typeface="Arial"/>
                <a:ea typeface="Arial"/>
                <a:cs typeface="Arial"/>
                <a:sym typeface="Arial"/>
              </a:defRPr>
            </a:pPr>
            <a:r>
              <a:t>Teams are often extremely large and separated across the country — or planet.</a:t>
            </a:r>
          </a:p>
          <a:p>
            <a:pPr marL="285750" indent="-285750">
              <a:buSzPct val="100000"/>
              <a:buFont typeface="Arial"/>
              <a:buChar char="•"/>
              <a:defRPr sz="1200">
                <a:latin typeface="Arial"/>
                <a:ea typeface="Arial"/>
                <a:cs typeface="Arial"/>
                <a:sym typeface="Arial"/>
              </a:defRPr>
            </a:pPr>
            <a:endParaRPr/>
          </a:p>
          <a:p>
            <a:pPr marL="285750" indent="-285750">
              <a:buSzPct val="100000"/>
              <a:buFont typeface="Arial"/>
              <a:buChar char="•"/>
              <a:defRPr>
                <a:latin typeface="Arial"/>
                <a:ea typeface="Arial"/>
                <a:cs typeface="Arial"/>
                <a:sym typeface="Arial"/>
              </a:defRPr>
            </a:pPr>
            <a:r>
              <a:t>Apps sometimes comprise hundreds or even thousands of files. </a:t>
            </a:r>
          </a:p>
        </p:txBody>
      </p:sp>
      <p:pic>
        <p:nvPicPr>
          <p:cNvPr id="351" name="versionControl.png" descr="versionControl.png"/>
          <p:cNvPicPr>
            <a:picLocks noChangeAspect="1"/>
          </p:cNvPicPr>
          <p:nvPr/>
        </p:nvPicPr>
        <p:blipFill>
          <a:blip r:embed="rId2">
            <a:extLst/>
          </a:blip>
          <a:stretch>
            <a:fillRect/>
          </a:stretch>
        </p:blipFill>
        <p:spPr>
          <a:xfrm>
            <a:off x="1632672" y="917160"/>
            <a:ext cx="5878656" cy="3793171"/>
          </a:xfrm>
          <a:prstGeom prst="rect">
            <a:avLst/>
          </a:prstGeom>
          <a:ln w="12700">
            <a:miter lim="400000"/>
          </a:ln>
        </p:spPr>
      </p:pic>
      <p:sp>
        <p:nvSpPr>
          <p:cNvPr id="352" name="Arrow"/>
          <p:cNvSpPr/>
          <p:nvPr/>
        </p:nvSpPr>
        <p:spPr>
          <a:xfrm rot="1753539">
            <a:off x="2244201" y="1756884"/>
            <a:ext cx="1035487" cy="406355"/>
          </a:xfrm>
          <a:prstGeom prst="rightArrow">
            <a:avLst>
              <a:gd name="adj1" fmla="val 32000"/>
              <a:gd name="adj2" fmla="val 211534"/>
            </a:avLst>
          </a:prstGeom>
          <a:solidFill>
            <a:srgbClr val="C7674B"/>
          </a:solidFill>
          <a:ln w="25400">
            <a:solidFill>
              <a:srgbClr val="D56143"/>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353" name="Arrow"/>
          <p:cNvSpPr/>
          <p:nvPr/>
        </p:nvSpPr>
        <p:spPr>
          <a:xfrm rot="1692389">
            <a:off x="3379923" y="2359148"/>
            <a:ext cx="1209890" cy="536417"/>
          </a:xfrm>
          <a:prstGeom prst="rightArrow">
            <a:avLst>
              <a:gd name="adj1" fmla="val 32000"/>
              <a:gd name="adj2" fmla="val 151525"/>
            </a:avLst>
          </a:prstGeom>
          <a:solidFill>
            <a:srgbClr val="C7674B"/>
          </a:solidFill>
          <a:ln w="25400">
            <a:solidFill>
              <a:srgbClr val="C7674B"/>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354" name="Arrow"/>
          <p:cNvSpPr/>
          <p:nvPr/>
        </p:nvSpPr>
        <p:spPr>
          <a:xfrm>
            <a:off x="4167699" y="3789402"/>
            <a:ext cx="2005363" cy="432337"/>
          </a:xfrm>
          <a:prstGeom prst="rightArrow">
            <a:avLst>
              <a:gd name="adj1" fmla="val 32000"/>
              <a:gd name="adj2" fmla="val 170378"/>
            </a:avLst>
          </a:prstGeom>
          <a:solidFill>
            <a:srgbClr val="C29F49"/>
          </a:solidFill>
          <a:ln w="25400">
            <a:solidFill>
              <a:srgbClr val="C79F35"/>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355" name="Arrow"/>
          <p:cNvSpPr/>
          <p:nvPr/>
        </p:nvSpPr>
        <p:spPr>
          <a:xfrm rot="10802814">
            <a:off x="2271539" y="2782728"/>
            <a:ext cx="2119434" cy="435808"/>
          </a:xfrm>
          <a:prstGeom prst="rightArrow">
            <a:avLst>
              <a:gd name="adj1" fmla="val 32000"/>
              <a:gd name="adj2" fmla="val 190602"/>
            </a:avLst>
          </a:prstGeom>
          <a:solidFill>
            <a:srgbClr val="528C96"/>
          </a:solidFill>
          <a:ln w="25400">
            <a:solidFill>
              <a:srgbClr val="528C96"/>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356" name="Arrow"/>
          <p:cNvSpPr/>
          <p:nvPr/>
        </p:nvSpPr>
        <p:spPr>
          <a:xfrm rot="1692389">
            <a:off x="2260530" y="3235044"/>
            <a:ext cx="1326946" cy="451551"/>
          </a:xfrm>
          <a:prstGeom prst="rightArrow">
            <a:avLst>
              <a:gd name="adj1" fmla="val 32000"/>
              <a:gd name="adj2" fmla="val 180552"/>
            </a:avLst>
          </a:prstGeom>
          <a:solidFill>
            <a:srgbClr val="BD9F57"/>
          </a:solidFill>
          <a:ln w="25400">
            <a:solidFill>
              <a:srgbClr val="BD9F57"/>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357" name="Arrow"/>
          <p:cNvSpPr/>
          <p:nvPr/>
        </p:nvSpPr>
        <p:spPr>
          <a:xfrm rot="5438683">
            <a:off x="1754282" y="1954670"/>
            <a:ext cx="753628" cy="444604"/>
          </a:xfrm>
          <a:prstGeom prst="rightArrow">
            <a:avLst>
              <a:gd name="adj1" fmla="val 40000"/>
              <a:gd name="adj2" fmla="val 88792"/>
            </a:avLst>
          </a:prstGeom>
          <a:solidFill>
            <a:srgbClr val="3D8E98"/>
          </a:solidFill>
          <a:ln w="25400">
            <a:solidFill>
              <a:srgbClr val="528C96"/>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358" name="Arrow"/>
          <p:cNvSpPr/>
          <p:nvPr/>
        </p:nvSpPr>
        <p:spPr>
          <a:xfrm rot="1721417">
            <a:off x="4776613" y="3336299"/>
            <a:ext cx="1442777" cy="381237"/>
          </a:xfrm>
          <a:prstGeom prst="rightArrow">
            <a:avLst>
              <a:gd name="adj1" fmla="val 32000"/>
              <a:gd name="adj2" fmla="val 213203"/>
            </a:avLst>
          </a:prstGeom>
          <a:solidFill>
            <a:srgbClr val="D56143"/>
          </a:solidFill>
          <a:ln w="25400">
            <a:solidFill>
              <a:srgbClr val="E45938"/>
            </a:solidFill>
          </a:ln>
          <a:effectLst>
            <a:outerShdw blurRad="38100" dist="23000" dir="5400000" rotWithShape="0">
              <a:srgbClr val="000000">
                <a:alpha val="35000"/>
              </a:srgbClr>
            </a:outerShdw>
          </a:effectLst>
        </p:spPr>
        <p:txBody>
          <a:bodyPr lIns="45718" tIns="45718" rIns="45718" bIns="45718" anchor="ctr"/>
          <a:lstStyle/>
          <a:p>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Let’s Think About It…"/>
          <p:cNvSpPr txBox="1">
            <a:spLocks noGrp="1"/>
          </p:cNvSpPr>
          <p:nvPr>
            <p:ph type="title"/>
          </p:nvPr>
        </p:nvSpPr>
        <p:spPr>
          <a:xfrm>
            <a:off x="304800" y="-1"/>
            <a:ext cx="5470527" cy="653856"/>
          </a:xfrm>
          <a:prstGeom prst="rect">
            <a:avLst/>
          </a:prstGeom>
        </p:spPr>
        <p:txBody>
          <a:bodyPr/>
          <a:lstStyle/>
          <a:p>
            <a:r>
              <a:t>Let’s Think About It…</a:t>
            </a:r>
          </a:p>
        </p:txBody>
      </p:sp>
      <p:sp>
        <p:nvSpPr>
          <p:cNvPr id="361" name="What could go wrong?"/>
          <p:cNvSpPr txBox="1"/>
          <p:nvPr/>
        </p:nvSpPr>
        <p:spPr>
          <a:xfrm>
            <a:off x="1402279" y="3027681"/>
            <a:ext cx="6339441" cy="80263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4800" b="1"/>
            </a:lvl1pPr>
          </a:lstStyle>
          <a:p>
            <a:r>
              <a:t>What could go wrong?</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3" name="yoda.png" descr="yoda.png"/>
          <p:cNvPicPr>
            <a:picLocks noChangeAspect="1"/>
          </p:cNvPicPr>
          <p:nvPr/>
        </p:nvPicPr>
        <p:blipFill>
          <a:blip r:embed="rId2">
            <a:extLst/>
          </a:blip>
          <a:stretch>
            <a:fillRect/>
          </a:stretch>
        </p:blipFill>
        <p:spPr>
          <a:xfrm>
            <a:off x="139799" y="2808078"/>
            <a:ext cx="2566350" cy="1520308"/>
          </a:xfrm>
          <a:prstGeom prst="rect">
            <a:avLst/>
          </a:prstGeom>
          <a:ln w="12700">
            <a:miter lim="400000"/>
          </a:ln>
        </p:spPr>
      </p:pic>
      <p:sp>
        <p:nvSpPr>
          <p:cNvPr id="364" name="Shape 298"/>
          <p:cNvSpPr txBox="1">
            <a:spLocks noGrp="1"/>
          </p:cNvSpPr>
          <p:nvPr>
            <p:ph type="title"/>
          </p:nvPr>
        </p:nvSpPr>
        <p:spPr>
          <a:xfrm>
            <a:off x="304796" y="-3"/>
            <a:ext cx="5470533" cy="653860"/>
          </a:xfrm>
          <a:prstGeom prst="rect">
            <a:avLst/>
          </a:prstGeom>
        </p:spPr>
        <p:txBody>
          <a:bodyPr/>
          <a:lstStyle/>
          <a:p>
            <a:r>
              <a:t>The Group Project</a:t>
            </a:r>
          </a:p>
        </p:txBody>
      </p:sp>
      <p:sp>
        <p:nvSpPr>
          <p:cNvPr id="365" name="Shape 301"/>
          <p:cNvSpPr txBox="1"/>
          <p:nvPr/>
        </p:nvSpPr>
        <p:spPr>
          <a:xfrm>
            <a:off x="2272270" y="974393"/>
            <a:ext cx="6558644" cy="1520304"/>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4000" b="1" u="sng">
                <a:latin typeface="Arial"/>
                <a:ea typeface="Arial"/>
                <a:cs typeface="Arial"/>
                <a:sym typeface="Arial"/>
              </a:defRPr>
            </a:pPr>
            <a:r>
              <a:t>Lesson: </a:t>
            </a:r>
          </a:p>
          <a:p>
            <a:pPr>
              <a:defRPr sz="3000" b="1">
                <a:latin typeface="Arial"/>
                <a:ea typeface="Arial"/>
                <a:cs typeface="Arial"/>
                <a:sym typeface="Arial"/>
              </a:defRPr>
            </a:pPr>
            <a:r>
              <a:t>You should use Version Control.</a:t>
            </a:r>
          </a:p>
          <a:p>
            <a:pPr>
              <a:defRPr sz="1500" b="1">
                <a:latin typeface="Arial"/>
                <a:ea typeface="Arial"/>
                <a:cs typeface="Arial"/>
                <a:sym typeface="Arial"/>
              </a:defRPr>
            </a:pPr>
            <a:endParaRPr/>
          </a:p>
          <a:p>
            <a:pPr>
              <a:defRPr sz="1500" b="1">
                <a:latin typeface="Arial"/>
                <a:ea typeface="Arial"/>
                <a:cs typeface="Arial"/>
                <a:sym typeface="Arial"/>
              </a:defRPr>
            </a:pPr>
            <a:r>
              <a:t>….and watch your teammates’ work</a:t>
            </a:r>
          </a:p>
        </p:txBody>
      </p:sp>
      <p:grpSp>
        <p:nvGrpSpPr>
          <p:cNvPr id="368" name="Rounded Rectangular Callout 1"/>
          <p:cNvGrpSpPr/>
          <p:nvPr/>
        </p:nvGrpSpPr>
        <p:grpSpPr>
          <a:xfrm>
            <a:off x="1816007" y="3063479"/>
            <a:ext cx="5511988" cy="1691637"/>
            <a:chOff x="0" y="0"/>
            <a:chExt cx="5511987" cy="1691636"/>
          </a:xfrm>
        </p:grpSpPr>
        <p:sp>
          <p:nvSpPr>
            <p:cNvPr id="366" name="Shape"/>
            <p:cNvSpPr/>
            <p:nvPr/>
          </p:nvSpPr>
          <p:spPr>
            <a:xfrm>
              <a:off x="-1" y="28574"/>
              <a:ext cx="5511989" cy="1634491"/>
            </a:xfrm>
            <a:custGeom>
              <a:avLst/>
              <a:gdLst/>
              <a:ahLst/>
              <a:cxnLst>
                <a:cxn ang="0">
                  <a:pos x="wd2" y="hd2"/>
                </a:cxn>
                <a:cxn ang="5400000">
                  <a:pos x="wd2" y="hd2"/>
                </a:cxn>
                <a:cxn ang="10800000">
                  <a:pos x="wd2" y="hd2"/>
                </a:cxn>
                <a:cxn ang="16200000">
                  <a:pos x="wd2" y="hd2"/>
                </a:cxn>
              </a:cxnLst>
              <a:rect l="0" t="0" r="r" b="b"/>
              <a:pathLst>
                <a:path w="21600" h="21600" extrusionOk="0">
                  <a:moveTo>
                    <a:pt x="6123" y="3600"/>
                  </a:moveTo>
                  <a:cubicBezTo>
                    <a:pt x="6123" y="1612"/>
                    <a:pt x="6601" y="0"/>
                    <a:pt x="7191" y="0"/>
                  </a:cubicBezTo>
                  <a:lnTo>
                    <a:pt x="20532" y="0"/>
                  </a:lnTo>
                  <a:cubicBezTo>
                    <a:pt x="21122" y="0"/>
                    <a:pt x="21600" y="1612"/>
                    <a:pt x="21600" y="3600"/>
                  </a:cubicBezTo>
                  <a:lnTo>
                    <a:pt x="21600" y="18000"/>
                  </a:lnTo>
                  <a:cubicBezTo>
                    <a:pt x="21600" y="19988"/>
                    <a:pt x="21122" y="21600"/>
                    <a:pt x="20532" y="21600"/>
                  </a:cubicBezTo>
                  <a:lnTo>
                    <a:pt x="7191" y="21600"/>
                  </a:lnTo>
                  <a:cubicBezTo>
                    <a:pt x="6601" y="21600"/>
                    <a:pt x="6123" y="19988"/>
                    <a:pt x="6123" y="18000"/>
                  </a:cubicBezTo>
                  <a:lnTo>
                    <a:pt x="6123" y="9000"/>
                  </a:lnTo>
                  <a:lnTo>
                    <a:pt x="0" y="7671"/>
                  </a:lnTo>
                  <a:lnTo>
                    <a:pt x="6123" y="3600"/>
                  </a:lnTo>
                  <a:close/>
                </a:path>
              </a:pathLst>
            </a:custGeom>
            <a:solidFill>
              <a:srgbClr val="FFFFFF"/>
            </a:solidFill>
            <a:ln w="25400" cap="flat">
              <a:solidFill>
                <a:srgbClr val="4F81BD"/>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367" name="Through the Git, things you will see. Other branches. The future… the past……"/>
            <p:cNvSpPr txBox="1"/>
            <p:nvPr/>
          </p:nvSpPr>
          <p:spPr>
            <a:xfrm>
              <a:off x="1642340" y="0"/>
              <a:ext cx="3789857" cy="16916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p>
              <a:r>
                <a:t>Through the Git, things you will see. Other branches. The future… the past…</a:t>
              </a:r>
            </a:p>
            <a:p>
              <a:endParaRPr/>
            </a:p>
            <a:p>
              <a:r>
                <a:t>…You will find only what you commit.</a:t>
              </a:r>
            </a:p>
          </p:txBody>
        </p:sp>
      </p:grpSp>
      <p:pic>
        <p:nvPicPr>
          <p:cNvPr id="369" name="han.jpg" descr="han.jpg"/>
          <p:cNvPicPr>
            <a:picLocks noChangeAspect="1"/>
          </p:cNvPicPr>
          <p:nvPr/>
        </p:nvPicPr>
        <p:blipFill>
          <a:blip r:embed="rId3">
            <a:extLst/>
          </a:blip>
          <a:stretch>
            <a:fillRect/>
          </a:stretch>
        </p:blipFill>
        <p:spPr>
          <a:xfrm>
            <a:off x="468055" y="4547796"/>
            <a:ext cx="1492057" cy="1651757"/>
          </a:xfrm>
          <a:prstGeom prst="rect">
            <a:avLst/>
          </a:prstGeom>
          <a:ln w="12700">
            <a:miter lim="400000"/>
          </a:ln>
        </p:spPr>
      </p:pic>
      <p:pic>
        <p:nvPicPr>
          <p:cNvPr id="370" name="leia.jpg" descr="leia.jpg"/>
          <p:cNvPicPr>
            <a:picLocks noChangeAspect="1"/>
          </p:cNvPicPr>
          <p:nvPr/>
        </p:nvPicPr>
        <p:blipFill>
          <a:blip r:embed="rId4">
            <a:extLst/>
          </a:blip>
          <a:stretch>
            <a:fillRect/>
          </a:stretch>
        </p:blipFill>
        <p:spPr>
          <a:xfrm>
            <a:off x="639762" y="885148"/>
            <a:ext cx="1148643" cy="1691639"/>
          </a:xfrm>
          <a:prstGeom prst="rect">
            <a:avLst/>
          </a:prstGeom>
          <a:ln w="12700">
            <a:miter lim="400000"/>
          </a:ln>
        </p:spPr>
      </p:pic>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Shape 311"/>
          <p:cNvSpPr txBox="1">
            <a:spLocks noGrp="1"/>
          </p:cNvSpPr>
          <p:nvPr>
            <p:ph type="title"/>
          </p:nvPr>
        </p:nvSpPr>
        <p:spPr>
          <a:xfrm>
            <a:off x="304796" y="-3"/>
            <a:ext cx="5470533" cy="653860"/>
          </a:xfrm>
          <a:prstGeom prst="rect">
            <a:avLst/>
          </a:prstGeom>
        </p:spPr>
        <p:txBody>
          <a:bodyPr/>
          <a:lstStyle/>
          <a:p>
            <a:r>
              <a:t>Version Control</a:t>
            </a:r>
          </a:p>
        </p:txBody>
      </p:sp>
      <p:sp>
        <p:nvSpPr>
          <p:cNvPr id="373" name="Shape 312"/>
          <p:cNvSpPr txBox="1"/>
          <p:nvPr/>
        </p:nvSpPr>
        <p:spPr>
          <a:xfrm>
            <a:off x="443344" y="914397"/>
            <a:ext cx="8229601" cy="3840666"/>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indent="228600" defTabSz="685800">
              <a:defRPr sz="2800" b="1" u="sng">
                <a:latin typeface="Arial"/>
                <a:ea typeface="Arial"/>
                <a:cs typeface="Arial"/>
                <a:sym typeface="Arial"/>
              </a:defRPr>
            </a:pPr>
            <a:r>
              <a:t>Git Version Control:</a:t>
            </a:r>
            <a:br/>
            <a:r>
              <a:rPr sz="2400" b="0" u="none"/>
              <a:t>Provides an organized system for managing code when multiple developers work on a project</a:t>
            </a:r>
            <a:endParaRPr sz="2400"/>
          </a:p>
          <a:p>
            <a:pPr indent="228600" defTabSz="685800">
              <a:defRPr sz="2400">
                <a:latin typeface="Arial"/>
                <a:ea typeface="Arial"/>
                <a:cs typeface="Arial"/>
                <a:sym typeface="Arial"/>
              </a:defRPr>
            </a:pPr>
            <a:r>
              <a:t>at the same time.</a:t>
            </a:r>
            <a:endParaRPr b="1" u="sng"/>
          </a:p>
          <a:p>
            <a:pPr indent="228600" defTabSz="685800">
              <a:defRPr sz="2800" b="1" u="sng">
                <a:latin typeface="Arial"/>
                <a:ea typeface="Arial"/>
                <a:cs typeface="Arial"/>
                <a:sym typeface="Arial"/>
              </a:defRPr>
            </a:pPr>
            <a:r>
              <a:t>The Benefits of Git:</a:t>
            </a:r>
            <a:endParaRPr sz="2400"/>
          </a:p>
          <a:p>
            <a:pPr indent="228600" defTabSz="685800">
              <a:defRPr sz="2400" b="1" u="sng">
                <a:latin typeface="Arial"/>
                <a:ea typeface="Arial"/>
                <a:cs typeface="Arial"/>
                <a:sym typeface="Arial"/>
              </a:defRPr>
            </a:pPr>
            <a:endParaRPr sz="2400"/>
          </a:p>
          <a:p>
            <a:pPr marL="742950" indent="-514350" defTabSz="685800">
              <a:buSzPct val="100000"/>
              <a:buAutoNum type="arabicPeriod"/>
              <a:defRPr sz="2800">
                <a:latin typeface="Arial"/>
                <a:ea typeface="Arial"/>
                <a:cs typeface="Arial"/>
                <a:sym typeface="Arial"/>
              </a:defRPr>
            </a:pPr>
            <a:r>
              <a:t>A process for resolving conflicts in code.</a:t>
            </a:r>
            <a:endParaRPr sz="2400"/>
          </a:p>
          <a:p>
            <a:pPr marL="742950" indent="-514350" defTabSz="685800">
              <a:buSzPct val="100000"/>
              <a:buAutoNum type="arabicPeriod"/>
              <a:defRPr sz="2400">
                <a:latin typeface="Arial"/>
                <a:ea typeface="Arial"/>
                <a:cs typeface="Arial"/>
                <a:sym typeface="Arial"/>
              </a:defRPr>
            </a:pPr>
            <a:endParaRPr sz="2400"/>
          </a:p>
          <a:p>
            <a:pPr marL="742950" indent="-514350" defTabSz="685800">
              <a:buSzPct val="100000"/>
              <a:buAutoNum type="arabicPeriod" startAt="2"/>
              <a:defRPr sz="2800">
                <a:latin typeface="Arial"/>
                <a:ea typeface="Arial"/>
                <a:cs typeface="Arial"/>
                <a:sym typeface="Arial"/>
              </a:defRPr>
            </a:pPr>
            <a:r>
              <a:t>Version History.</a:t>
            </a:r>
            <a:endParaRPr sz="2400"/>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Shape 314"/>
          <p:cNvSpPr txBox="1">
            <a:spLocks noGrp="1"/>
          </p:cNvSpPr>
          <p:nvPr>
            <p:ph type="title"/>
          </p:nvPr>
        </p:nvSpPr>
        <p:spPr>
          <a:xfrm>
            <a:off x="304796" y="-3"/>
            <a:ext cx="5470533" cy="653860"/>
          </a:xfrm>
          <a:prstGeom prst="rect">
            <a:avLst/>
          </a:prstGeom>
        </p:spPr>
        <p:txBody>
          <a:bodyPr/>
          <a:lstStyle/>
          <a:p>
            <a:r>
              <a:t>The Group Project</a:t>
            </a:r>
          </a:p>
        </p:txBody>
      </p:sp>
      <p:sp>
        <p:nvSpPr>
          <p:cNvPr id="376" name="Shape 316"/>
          <p:cNvSpPr txBox="1"/>
          <p:nvPr/>
        </p:nvSpPr>
        <p:spPr>
          <a:xfrm>
            <a:off x="3492744" y="5930270"/>
            <a:ext cx="2437910" cy="35065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a:latin typeface="Arial"/>
                <a:ea typeface="Arial"/>
                <a:cs typeface="Arial"/>
                <a:sym typeface="Arial"/>
              </a:defRPr>
            </a:pPr>
            <a:r>
              <a:t>Leia - </a:t>
            </a:r>
            <a:r>
              <a:rPr i="1"/>
              <a:t>Translate</a:t>
            </a:r>
            <a:r>
              <a:t> branch</a:t>
            </a:r>
          </a:p>
        </p:txBody>
      </p:sp>
      <p:sp>
        <p:nvSpPr>
          <p:cNvPr id="377" name="Shape 317"/>
          <p:cNvSpPr txBox="1"/>
          <p:nvPr/>
        </p:nvSpPr>
        <p:spPr>
          <a:xfrm>
            <a:off x="881343" y="5930270"/>
            <a:ext cx="2028472" cy="338374"/>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sz="1700">
                <a:latin typeface="Arial"/>
                <a:ea typeface="Arial"/>
                <a:cs typeface="Arial"/>
                <a:sym typeface="Arial"/>
              </a:defRPr>
            </a:pPr>
            <a:r>
              <a:t>Yoda - </a:t>
            </a:r>
            <a:r>
              <a:rPr i="1"/>
              <a:t>Maps</a:t>
            </a:r>
            <a:r>
              <a:t> branch</a:t>
            </a:r>
          </a:p>
        </p:txBody>
      </p:sp>
      <p:sp>
        <p:nvSpPr>
          <p:cNvPr id="378" name="Shape 319"/>
          <p:cNvSpPr/>
          <p:nvPr/>
        </p:nvSpPr>
        <p:spPr>
          <a:xfrm>
            <a:off x="4077653" y="1232798"/>
            <a:ext cx="1268096" cy="1271904"/>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7949" y="0"/>
                  <a:pt x="5266" y="392"/>
                  <a:pt x="3255" y="1111"/>
                </a:cubicBezTo>
                <a:cubicBezTo>
                  <a:pt x="1360" y="1787"/>
                  <a:pt x="273" y="2685"/>
                  <a:pt x="273" y="3572"/>
                </a:cubicBezTo>
                <a:cubicBezTo>
                  <a:pt x="273" y="4460"/>
                  <a:pt x="1360" y="5360"/>
                  <a:pt x="3255" y="6035"/>
                </a:cubicBezTo>
                <a:cubicBezTo>
                  <a:pt x="5266" y="6749"/>
                  <a:pt x="7949" y="7147"/>
                  <a:pt x="10801" y="7147"/>
                </a:cubicBezTo>
                <a:cubicBezTo>
                  <a:pt x="13652" y="7147"/>
                  <a:pt x="16334" y="6754"/>
                  <a:pt x="18345" y="6035"/>
                </a:cubicBezTo>
                <a:cubicBezTo>
                  <a:pt x="20240" y="5360"/>
                  <a:pt x="21327" y="4460"/>
                  <a:pt x="21327" y="3572"/>
                </a:cubicBezTo>
                <a:cubicBezTo>
                  <a:pt x="21327" y="2685"/>
                  <a:pt x="20240" y="1787"/>
                  <a:pt x="18345" y="1111"/>
                </a:cubicBezTo>
                <a:cubicBezTo>
                  <a:pt x="16334" y="398"/>
                  <a:pt x="13652" y="0"/>
                  <a:pt x="10801" y="0"/>
                </a:cubicBezTo>
                <a:close/>
                <a:moveTo>
                  <a:pt x="12" y="4505"/>
                </a:moveTo>
                <a:lnTo>
                  <a:pt x="12" y="5914"/>
                </a:lnTo>
                <a:cubicBezTo>
                  <a:pt x="12" y="8033"/>
                  <a:pt x="4846" y="9754"/>
                  <a:pt x="10811" y="9754"/>
                </a:cubicBezTo>
                <a:cubicBezTo>
                  <a:pt x="16776" y="9754"/>
                  <a:pt x="21600" y="8039"/>
                  <a:pt x="21600" y="5914"/>
                </a:cubicBezTo>
                <a:lnTo>
                  <a:pt x="21600" y="4505"/>
                </a:lnTo>
                <a:cubicBezTo>
                  <a:pt x="21136" y="5284"/>
                  <a:pt x="20088" y="5991"/>
                  <a:pt x="18531" y="6541"/>
                </a:cubicBezTo>
                <a:cubicBezTo>
                  <a:pt x="16460" y="7276"/>
                  <a:pt x="13718" y="7679"/>
                  <a:pt x="10806" y="7679"/>
                </a:cubicBezTo>
                <a:cubicBezTo>
                  <a:pt x="7894" y="7679"/>
                  <a:pt x="5146" y="7276"/>
                  <a:pt x="3081" y="6541"/>
                </a:cubicBezTo>
                <a:cubicBezTo>
                  <a:pt x="1524" y="5985"/>
                  <a:pt x="476" y="5284"/>
                  <a:pt x="12" y="4505"/>
                </a:cubicBezTo>
                <a:close/>
                <a:moveTo>
                  <a:pt x="0" y="7320"/>
                </a:moveTo>
                <a:lnTo>
                  <a:pt x="0" y="8284"/>
                </a:lnTo>
                <a:cubicBezTo>
                  <a:pt x="0" y="10402"/>
                  <a:pt x="4836" y="12123"/>
                  <a:pt x="10801" y="12123"/>
                </a:cubicBezTo>
                <a:cubicBezTo>
                  <a:pt x="16766" y="12123"/>
                  <a:pt x="21600" y="10408"/>
                  <a:pt x="21600" y="8284"/>
                </a:cubicBezTo>
                <a:lnTo>
                  <a:pt x="21600" y="7320"/>
                </a:lnTo>
                <a:cubicBezTo>
                  <a:pt x="21458" y="7495"/>
                  <a:pt x="21295" y="7664"/>
                  <a:pt x="21098" y="7827"/>
                </a:cubicBezTo>
                <a:cubicBezTo>
                  <a:pt x="20508" y="8329"/>
                  <a:pt x="19672" y="8769"/>
                  <a:pt x="18618" y="9145"/>
                </a:cubicBezTo>
                <a:cubicBezTo>
                  <a:pt x="16520" y="9891"/>
                  <a:pt x="13745" y="10299"/>
                  <a:pt x="10801" y="10299"/>
                </a:cubicBezTo>
                <a:cubicBezTo>
                  <a:pt x="7856" y="10299"/>
                  <a:pt x="5080" y="9891"/>
                  <a:pt x="2982" y="9145"/>
                </a:cubicBezTo>
                <a:cubicBezTo>
                  <a:pt x="1928" y="8769"/>
                  <a:pt x="1099" y="8329"/>
                  <a:pt x="504" y="7827"/>
                </a:cubicBezTo>
                <a:cubicBezTo>
                  <a:pt x="307" y="7664"/>
                  <a:pt x="142" y="7495"/>
                  <a:pt x="0" y="7320"/>
                </a:cubicBezTo>
                <a:close/>
                <a:moveTo>
                  <a:pt x="0" y="9689"/>
                </a:moveTo>
                <a:lnTo>
                  <a:pt x="0" y="10653"/>
                </a:lnTo>
                <a:cubicBezTo>
                  <a:pt x="0" y="12771"/>
                  <a:pt x="4836" y="14492"/>
                  <a:pt x="10801" y="14492"/>
                </a:cubicBezTo>
                <a:cubicBezTo>
                  <a:pt x="16766" y="14492"/>
                  <a:pt x="21600" y="12777"/>
                  <a:pt x="21600" y="10653"/>
                </a:cubicBezTo>
                <a:lnTo>
                  <a:pt x="21600" y="9689"/>
                </a:lnTo>
                <a:cubicBezTo>
                  <a:pt x="21458" y="9864"/>
                  <a:pt x="21295" y="10033"/>
                  <a:pt x="21098" y="10197"/>
                </a:cubicBezTo>
                <a:cubicBezTo>
                  <a:pt x="20508" y="10698"/>
                  <a:pt x="19672" y="11138"/>
                  <a:pt x="18618" y="11514"/>
                </a:cubicBezTo>
                <a:cubicBezTo>
                  <a:pt x="16520" y="12260"/>
                  <a:pt x="13745" y="12668"/>
                  <a:pt x="10801" y="12668"/>
                </a:cubicBezTo>
                <a:cubicBezTo>
                  <a:pt x="7856" y="12668"/>
                  <a:pt x="5080" y="12260"/>
                  <a:pt x="2982" y="11514"/>
                </a:cubicBezTo>
                <a:cubicBezTo>
                  <a:pt x="1928" y="11138"/>
                  <a:pt x="1099" y="10698"/>
                  <a:pt x="504" y="10197"/>
                </a:cubicBezTo>
                <a:cubicBezTo>
                  <a:pt x="307" y="10033"/>
                  <a:pt x="142" y="9864"/>
                  <a:pt x="0" y="9689"/>
                </a:cubicBezTo>
                <a:close/>
                <a:moveTo>
                  <a:pt x="0" y="12059"/>
                </a:moveTo>
                <a:lnTo>
                  <a:pt x="0" y="13022"/>
                </a:lnTo>
                <a:cubicBezTo>
                  <a:pt x="0" y="15141"/>
                  <a:pt x="4836" y="16862"/>
                  <a:pt x="10801" y="16862"/>
                </a:cubicBezTo>
                <a:cubicBezTo>
                  <a:pt x="16766" y="16862"/>
                  <a:pt x="21600" y="15146"/>
                  <a:pt x="21600" y="13022"/>
                </a:cubicBezTo>
                <a:lnTo>
                  <a:pt x="21600" y="12059"/>
                </a:lnTo>
                <a:cubicBezTo>
                  <a:pt x="21458" y="12233"/>
                  <a:pt x="21295" y="12402"/>
                  <a:pt x="21098" y="12566"/>
                </a:cubicBezTo>
                <a:cubicBezTo>
                  <a:pt x="20508" y="13067"/>
                  <a:pt x="19672" y="13507"/>
                  <a:pt x="18618" y="13883"/>
                </a:cubicBezTo>
                <a:cubicBezTo>
                  <a:pt x="16520" y="14629"/>
                  <a:pt x="13745" y="15037"/>
                  <a:pt x="10801" y="15037"/>
                </a:cubicBezTo>
                <a:cubicBezTo>
                  <a:pt x="7856" y="15037"/>
                  <a:pt x="5080" y="14629"/>
                  <a:pt x="2982" y="13883"/>
                </a:cubicBezTo>
                <a:cubicBezTo>
                  <a:pt x="1928" y="13507"/>
                  <a:pt x="1099" y="13067"/>
                  <a:pt x="504" y="12566"/>
                </a:cubicBezTo>
                <a:cubicBezTo>
                  <a:pt x="307" y="12402"/>
                  <a:pt x="142" y="12233"/>
                  <a:pt x="0" y="12059"/>
                </a:cubicBezTo>
                <a:close/>
                <a:moveTo>
                  <a:pt x="0" y="14428"/>
                </a:moveTo>
                <a:lnTo>
                  <a:pt x="0" y="15391"/>
                </a:lnTo>
                <a:cubicBezTo>
                  <a:pt x="0" y="17510"/>
                  <a:pt x="4836" y="19231"/>
                  <a:pt x="10801" y="19231"/>
                </a:cubicBezTo>
                <a:cubicBezTo>
                  <a:pt x="16766" y="19231"/>
                  <a:pt x="21600" y="17515"/>
                  <a:pt x="21600" y="15391"/>
                </a:cubicBezTo>
                <a:lnTo>
                  <a:pt x="21600" y="14428"/>
                </a:lnTo>
                <a:cubicBezTo>
                  <a:pt x="21458" y="14602"/>
                  <a:pt x="21295" y="14772"/>
                  <a:pt x="21098" y="14935"/>
                </a:cubicBezTo>
                <a:cubicBezTo>
                  <a:pt x="20508" y="15436"/>
                  <a:pt x="19672" y="15877"/>
                  <a:pt x="18618" y="16252"/>
                </a:cubicBezTo>
                <a:cubicBezTo>
                  <a:pt x="16520" y="16998"/>
                  <a:pt x="13745" y="17406"/>
                  <a:pt x="10801" y="17406"/>
                </a:cubicBezTo>
                <a:cubicBezTo>
                  <a:pt x="7856" y="17406"/>
                  <a:pt x="5080" y="16998"/>
                  <a:pt x="2982" y="16252"/>
                </a:cubicBezTo>
                <a:cubicBezTo>
                  <a:pt x="1928" y="15877"/>
                  <a:pt x="1099" y="15436"/>
                  <a:pt x="504" y="14935"/>
                </a:cubicBezTo>
                <a:cubicBezTo>
                  <a:pt x="307" y="14772"/>
                  <a:pt x="142" y="14602"/>
                  <a:pt x="0" y="14428"/>
                </a:cubicBezTo>
                <a:close/>
                <a:moveTo>
                  <a:pt x="0" y="16797"/>
                </a:moveTo>
                <a:lnTo>
                  <a:pt x="0" y="17760"/>
                </a:lnTo>
                <a:cubicBezTo>
                  <a:pt x="0" y="19879"/>
                  <a:pt x="4836" y="21600"/>
                  <a:pt x="10801" y="21600"/>
                </a:cubicBezTo>
                <a:cubicBezTo>
                  <a:pt x="16766" y="21600"/>
                  <a:pt x="21600" y="19879"/>
                  <a:pt x="21600" y="17760"/>
                </a:cubicBezTo>
                <a:lnTo>
                  <a:pt x="21600" y="16797"/>
                </a:lnTo>
                <a:cubicBezTo>
                  <a:pt x="21458" y="16971"/>
                  <a:pt x="21295" y="17141"/>
                  <a:pt x="21098" y="17304"/>
                </a:cubicBezTo>
                <a:cubicBezTo>
                  <a:pt x="20508" y="17805"/>
                  <a:pt x="19672" y="18246"/>
                  <a:pt x="18618" y="18622"/>
                </a:cubicBezTo>
                <a:cubicBezTo>
                  <a:pt x="16520" y="19368"/>
                  <a:pt x="13745" y="19775"/>
                  <a:pt x="10801" y="19775"/>
                </a:cubicBezTo>
                <a:cubicBezTo>
                  <a:pt x="7856" y="19775"/>
                  <a:pt x="5080" y="19368"/>
                  <a:pt x="2982" y="18622"/>
                </a:cubicBezTo>
                <a:cubicBezTo>
                  <a:pt x="1928" y="18246"/>
                  <a:pt x="1099" y="17805"/>
                  <a:pt x="504" y="17304"/>
                </a:cubicBezTo>
                <a:cubicBezTo>
                  <a:pt x="307" y="17141"/>
                  <a:pt x="142" y="16971"/>
                  <a:pt x="0" y="16797"/>
                </a:cubicBezTo>
                <a:close/>
              </a:path>
            </a:pathLst>
          </a:custGeom>
          <a:solidFill>
            <a:srgbClr val="FFFFFF"/>
          </a:solidFill>
          <a:ln w="25400">
            <a:solidFill>
              <a:srgbClr val="4F81BD"/>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379" name="Shape 320"/>
          <p:cNvSpPr/>
          <p:nvPr/>
        </p:nvSpPr>
        <p:spPr>
          <a:xfrm flipH="1">
            <a:off x="2537402" y="3073867"/>
            <a:ext cx="1670182" cy="956712"/>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380" name="Shape 321"/>
          <p:cNvSpPr/>
          <p:nvPr/>
        </p:nvSpPr>
        <p:spPr>
          <a:xfrm>
            <a:off x="4570031" y="3062845"/>
            <a:ext cx="5" cy="919229"/>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381" name="Shape 322"/>
          <p:cNvSpPr txBox="1"/>
          <p:nvPr/>
        </p:nvSpPr>
        <p:spPr>
          <a:xfrm>
            <a:off x="3873424" y="2621495"/>
            <a:ext cx="1666162" cy="35813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t>Feature branch</a:t>
            </a:r>
          </a:p>
        </p:txBody>
      </p:sp>
      <p:sp>
        <p:nvSpPr>
          <p:cNvPr id="382" name="Shape 323"/>
          <p:cNvSpPr txBox="1"/>
          <p:nvPr/>
        </p:nvSpPr>
        <p:spPr>
          <a:xfrm>
            <a:off x="3935040" y="694554"/>
            <a:ext cx="1553313" cy="35813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t>Master Branch</a:t>
            </a:r>
          </a:p>
        </p:txBody>
      </p:sp>
      <p:sp>
        <p:nvSpPr>
          <p:cNvPr id="383" name="Shape 325"/>
          <p:cNvSpPr txBox="1"/>
          <p:nvPr/>
        </p:nvSpPr>
        <p:spPr>
          <a:xfrm>
            <a:off x="6513585" y="5917986"/>
            <a:ext cx="2111642" cy="35065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a:latin typeface="Arial"/>
                <a:ea typeface="Arial"/>
                <a:cs typeface="Arial"/>
                <a:sym typeface="Arial"/>
              </a:defRPr>
            </a:pPr>
            <a:r>
              <a:t>Han - </a:t>
            </a:r>
            <a:r>
              <a:rPr i="1"/>
              <a:t>Styles </a:t>
            </a:r>
            <a:r>
              <a:t>branch</a:t>
            </a:r>
          </a:p>
        </p:txBody>
      </p:sp>
      <p:sp>
        <p:nvSpPr>
          <p:cNvPr id="384" name="Shape 326"/>
          <p:cNvSpPr/>
          <p:nvPr/>
        </p:nvSpPr>
        <p:spPr>
          <a:xfrm>
            <a:off x="5295897" y="3132376"/>
            <a:ext cx="1285992" cy="909055"/>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385" name="Shape 327"/>
          <p:cNvSpPr txBox="1"/>
          <p:nvPr/>
        </p:nvSpPr>
        <p:spPr>
          <a:xfrm>
            <a:off x="6144381" y="1718679"/>
            <a:ext cx="2634698" cy="35813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i="1"/>
            </a:lvl1pPr>
          </a:lstStyle>
          <a:p>
            <a:r>
              <a:t>‘Branch’ = personal copy</a:t>
            </a:r>
          </a:p>
        </p:txBody>
      </p:sp>
      <p:sp>
        <p:nvSpPr>
          <p:cNvPr id="386" name="Let’s say Yoda, Leia, and Han are all working on different branches for Google."/>
          <p:cNvSpPr txBox="1"/>
          <p:nvPr/>
        </p:nvSpPr>
        <p:spPr>
          <a:xfrm>
            <a:off x="359740" y="1092570"/>
            <a:ext cx="3071680" cy="161035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lnSpc>
                <a:spcPct val="120000"/>
              </a:lnSpc>
              <a:defRPr sz="2200"/>
            </a:lvl1pPr>
          </a:lstStyle>
          <a:p>
            <a:r>
              <a:t>Let’s say Yoda, Leia, and Han are all working on different branches for Google.</a:t>
            </a:r>
          </a:p>
        </p:txBody>
      </p:sp>
      <p:pic>
        <p:nvPicPr>
          <p:cNvPr id="387" name="mapsicon.png" descr="mapsicon.png"/>
          <p:cNvPicPr>
            <a:picLocks noChangeAspect="1"/>
          </p:cNvPicPr>
          <p:nvPr/>
        </p:nvPicPr>
        <p:blipFill>
          <a:blip r:embed="rId2">
            <a:extLst/>
          </a:blip>
          <a:stretch>
            <a:fillRect/>
          </a:stretch>
        </p:blipFill>
        <p:spPr>
          <a:xfrm>
            <a:off x="1062499" y="4147341"/>
            <a:ext cx="1666164" cy="1666165"/>
          </a:xfrm>
          <a:prstGeom prst="rect">
            <a:avLst/>
          </a:prstGeom>
          <a:ln w="12700">
            <a:miter lim="400000"/>
          </a:ln>
        </p:spPr>
      </p:pic>
      <p:pic>
        <p:nvPicPr>
          <p:cNvPr id="388" name="material.png" descr="material.png"/>
          <p:cNvPicPr>
            <a:picLocks noChangeAspect="1"/>
          </p:cNvPicPr>
          <p:nvPr/>
        </p:nvPicPr>
        <p:blipFill>
          <a:blip r:embed="rId3">
            <a:extLst/>
          </a:blip>
          <a:stretch>
            <a:fillRect/>
          </a:stretch>
        </p:blipFill>
        <p:spPr>
          <a:xfrm>
            <a:off x="6628648" y="4147341"/>
            <a:ext cx="1666165" cy="1666165"/>
          </a:xfrm>
          <a:prstGeom prst="rect">
            <a:avLst/>
          </a:prstGeom>
          <a:ln w="12700">
            <a:miter lim="400000"/>
          </a:ln>
        </p:spPr>
      </p:pic>
      <p:pic>
        <p:nvPicPr>
          <p:cNvPr id="389" name="Google_Translate_logo.svg.png" descr="Google_Translate_logo.svg.png"/>
          <p:cNvPicPr>
            <a:picLocks noChangeAspect="1"/>
          </p:cNvPicPr>
          <p:nvPr/>
        </p:nvPicPr>
        <p:blipFill>
          <a:blip r:embed="rId4">
            <a:extLst/>
          </a:blip>
          <a:stretch>
            <a:fillRect/>
          </a:stretch>
        </p:blipFill>
        <p:spPr>
          <a:xfrm>
            <a:off x="3746748" y="4147341"/>
            <a:ext cx="1666165" cy="1666165"/>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The Group Project"/>
          <p:cNvSpPr txBox="1">
            <a:spLocks noGrp="1"/>
          </p:cNvSpPr>
          <p:nvPr>
            <p:ph type="title"/>
          </p:nvPr>
        </p:nvSpPr>
        <p:spPr>
          <a:xfrm>
            <a:off x="304800" y="-2"/>
            <a:ext cx="5470527" cy="653858"/>
          </a:xfrm>
          <a:prstGeom prst="rect">
            <a:avLst/>
          </a:prstGeom>
        </p:spPr>
        <p:txBody>
          <a:bodyPr/>
          <a:lstStyle/>
          <a:p>
            <a:r>
              <a:t>The Group Project</a:t>
            </a:r>
          </a:p>
        </p:txBody>
      </p:sp>
      <p:sp>
        <p:nvSpPr>
          <p:cNvPr id="392" name="If Leia, Yoda, and Han are all working on different parts, they can work separately without affecting each other’s code.…"/>
          <p:cNvSpPr txBox="1"/>
          <p:nvPr/>
        </p:nvSpPr>
        <p:spPr>
          <a:xfrm>
            <a:off x="1242184" y="1002030"/>
            <a:ext cx="6659632" cy="3304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marL="200526" indent="-200526">
              <a:buSzPct val="100000"/>
              <a:buChar char="•"/>
              <a:defRPr sz="2000"/>
            </a:pPr>
            <a:r>
              <a:t>If Leia, Yoda, and Han are all working on different branches, they can work separately without affecting each other’s code.</a:t>
            </a:r>
          </a:p>
          <a:p>
            <a:pPr>
              <a:defRPr sz="2000"/>
            </a:pPr>
            <a:endParaRPr/>
          </a:p>
          <a:p>
            <a:pPr marL="200526" indent="-200526">
              <a:buSzPct val="100000"/>
              <a:buChar char="•"/>
              <a:defRPr sz="2000"/>
            </a:pPr>
            <a:r>
              <a:t>If Yoda added a Maps feature and Leia wants to use this new feature in his code, all Leia has to do is merge in the new version of Yoda’s branch into her own branch and keep coding!</a:t>
            </a:r>
            <a:br/>
            <a:r>
              <a:t>(This is </a:t>
            </a:r>
            <a:r>
              <a:rPr i="1"/>
              <a:t>much</a:t>
            </a:r>
            <a:r>
              <a:t> better than the alternative of copy and pasting files)</a:t>
            </a:r>
          </a:p>
        </p:txBody>
      </p:sp>
      <p:pic>
        <p:nvPicPr>
          <p:cNvPr id="393" name="yoda.png" descr="yoda.png"/>
          <p:cNvPicPr>
            <a:picLocks noChangeAspect="1"/>
          </p:cNvPicPr>
          <p:nvPr/>
        </p:nvPicPr>
        <p:blipFill>
          <a:blip r:embed="rId2">
            <a:extLst/>
          </a:blip>
          <a:stretch>
            <a:fillRect/>
          </a:stretch>
        </p:blipFill>
        <p:spPr>
          <a:xfrm>
            <a:off x="1756886" y="4552434"/>
            <a:ext cx="2566352" cy="1520310"/>
          </a:xfrm>
          <a:prstGeom prst="rect">
            <a:avLst/>
          </a:prstGeom>
          <a:ln w="12700">
            <a:miter lim="400000"/>
          </a:ln>
        </p:spPr>
      </p:pic>
      <p:grpSp>
        <p:nvGrpSpPr>
          <p:cNvPr id="396" name="Rounded Rectangular Callout 1"/>
          <p:cNvGrpSpPr/>
          <p:nvPr/>
        </p:nvGrpSpPr>
        <p:grpSpPr>
          <a:xfrm>
            <a:off x="3682907" y="4743329"/>
            <a:ext cx="3839429" cy="1138523"/>
            <a:chOff x="0" y="0"/>
            <a:chExt cx="3839428" cy="1138521"/>
          </a:xfrm>
        </p:grpSpPr>
        <p:sp>
          <p:nvSpPr>
            <p:cNvPr id="394" name="Shape"/>
            <p:cNvSpPr/>
            <p:nvPr/>
          </p:nvSpPr>
          <p:spPr>
            <a:xfrm>
              <a:off x="-1" y="0"/>
              <a:ext cx="3839429" cy="1138523"/>
            </a:xfrm>
            <a:custGeom>
              <a:avLst/>
              <a:gdLst/>
              <a:ahLst/>
              <a:cxnLst>
                <a:cxn ang="0">
                  <a:pos x="wd2" y="hd2"/>
                </a:cxn>
                <a:cxn ang="5400000">
                  <a:pos x="wd2" y="hd2"/>
                </a:cxn>
                <a:cxn ang="10800000">
                  <a:pos x="wd2" y="hd2"/>
                </a:cxn>
                <a:cxn ang="16200000">
                  <a:pos x="wd2" y="hd2"/>
                </a:cxn>
              </a:cxnLst>
              <a:rect l="0" t="0" r="r" b="b"/>
              <a:pathLst>
                <a:path w="21600" h="21600" extrusionOk="0">
                  <a:moveTo>
                    <a:pt x="6123" y="3600"/>
                  </a:moveTo>
                  <a:cubicBezTo>
                    <a:pt x="6123" y="1612"/>
                    <a:pt x="6601" y="0"/>
                    <a:pt x="7191" y="0"/>
                  </a:cubicBezTo>
                  <a:lnTo>
                    <a:pt x="20532" y="0"/>
                  </a:lnTo>
                  <a:cubicBezTo>
                    <a:pt x="21122" y="0"/>
                    <a:pt x="21600" y="1612"/>
                    <a:pt x="21600" y="3600"/>
                  </a:cubicBezTo>
                  <a:lnTo>
                    <a:pt x="21600" y="18000"/>
                  </a:lnTo>
                  <a:cubicBezTo>
                    <a:pt x="21600" y="19988"/>
                    <a:pt x="21122" y="21600"/>
                    <a:pt x="20532" y="21600"/>
                  </a:cubicBezTo>
                  <a:lnTo>
                    <a:pt x="7191" y="21600"/>
                  </a:lnTo>
                  <a:cubicBezTo>
                    <a:pt x="6601" y="21600"/>
                    <a:pt x="6123" y="19988"/>
                    <a:pt x="6123" y="18000"/>
                  </a:cubicBezTo>
                  <a:lnTo>
                    <a:pt x="6123" y="9000"/>
                  </a:lnTo>
                  <a:lnTo>
                    <a:pt x="0" y="7671"/>
                  </a:lnTo>
                  <a:lnTo>
                    <a:pt x="6123" y="3600"/>
                  </a:lnTo>
                  <a:close/>
                </a:path>
              </a:pathLst>
            </a:custGeom>
            <a:solidFill>
              <a:srgbClr val="FFFFFF"/>
            </a:solidFill>
            <a:ln w="25400" cap="flat">
              <a:solidFill>
                <a:srgbClr val="4F81BD"/>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395" name="Always pass on what you have learned."/>
            <p:cNvSpPr txBox="1"/>
            <p:nvPr/>
          </p:nvSpPr>
          <p:spPr>
            <a:xfrm>
              <a:off x="1143988" y="256841"/>
              <a:ext cx="2649997" cy="6248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defRPr b="1"/>
              </a:lvl1pPr>
            </a:lstStyle>
            <a:p>
              <a:r>
                <a:t>Always pass on what you have learned.</a:t>
              </a:r>
            </a:p>
          </p:txBody>
        </p:sp>
      </p:gr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8" name="pasted-image.png" descr="pasted-image.png"/>
          <p:cNvPicPr>
            <a:picLocks noChangeAspect="1"/>
          </p:cNvPicPr>
          <p:nvPr/>
        </p:nvPicPr>
        <p:blipFill>
          <a:blip r:embed="rId2">
            <a:extLst/>
          </a:blip>
          <a:stretch>
            <a:fillRect/>
          </a:stretch>
        </p:blipFill>
        <p:spPr>
          <a:xfrm>
            <a:off x="470456" y="3847455"/>
            <a:ext cx="3360820" cy="2035983"/>
          </a:xfrm>
          <a:prstGeom prst="rect">
            <a:avLst/>
          </a:prstGeom>
          <a:ln w="12700">
            <a:miter lim="400000"/>
          </a:ln>
        </p:spPr>
      </p:pic>
      <p:sp>
        <p:nvSpPr>
          <p:cNvPr id="399" name="The Group Project"/>
          <p:cNvSpPr txBox="1">
            <a:spLocks noGrp="1"/>
          </p:cNvSpPr>
          <p:nvPr>
            <p:ph type="title"/>
          </p:nvPr>
        </p:nvSpPr>
        <p:spPr>
          <a:xfrm>
            <a:off x="304800" y="-2"/>
            <a:ext cx="5470527" cy="653858"/>
          </a:xfrm>
          <a:prstGeom prst="rect">
            <a:avLst/>
          </a:prstGeom>
        </p:spPr>
        <p:txBody>
          <a:bodyPr/>
          <a:lstStyle/>
          <a:p>
            <a:r>
              <a:t>The Group Project</a:t>
            </a:r>
          </a:p>
        </p:txBody>
      </p:sp>
      <p:sp>
        <p:nvSpPr>
          <p:cNvPr id="400" name="If they collaborate and Han made changes that breaks everyone’s code, Git makes it easy to revert or “rollback” the bad code."/>
          <p:cNvSpPr txBox="1"/>
          <p:nvPr/>
        </p:nvSpPr>
        <p:spPr>
          <a:xfrm>
            <a:off x="80893" y="1115310"/>
            <a:ext cx="8982213" cy="15519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marL="200526" indent="-200526">
              <a:buSzPct val="100000"/>
              <a:buChar char="•"/>
              <a:defRPr sz="2000"/>
            </a:pPr>
            <a:r>
              <a:t>Let’s say Han was working on a site-wide change in styling, but one of his changes had unintended consequences on a page Leia was working on.</a:t>
            </a:r>
          </a:p>
          <a:p>
            <a:pPr>
              <a:defRPr sz="2000"/>
            </a:pPr>
            <a:endParaRPr/>
          </a:p>
          <a:p>
            <a:pPr marL="200526" indent="-200526">
              <a:buSzPct val="100000"/>
              <a:buChar char="•"/>
              <a:defRPr sz="2000"/>
            </a:pPr>
            <a:r>
              <a:t>Instead of having to debug the problem while users stare at a broken page, Git makes it easy to instantly revert or “rollback” the mistake.</a:t>
            </a:r>
          </a:p>
        </p:txBody>
      </p:sp>
      <p:sp>
        <p:nvSpPr>
          <p:cNvPr id="401" name="Arrow 3"/>
          <p:cNvSpPr/>
          <p:nvPr/>
        </p:nvSpPr>
        <p:spPr>
          <a:xfrm>
            <a:off x="4129247" y="4030245"/>
            <a:ext cx="1343846" cy="1186357"/>
          </a:xfrm>
          <a:custGeom>
            <a:avLst/>
            <a:gdLst/>
            <a:ahLst/>
            <a:cxnLst>
              <a:cxn ang="0">
                <a:pos x="wd2" y="hd2"/>
              </a:cxn>
              <a:cxn ang="5400000">
                <a:pos x="wd2" y="hd2"/>
              </a:cxn>
              <a:cxn ang="10800000">
                <a:pos x="wd2" y="hd2"/>
              </a:cxn>
              <a:cxn ang="16200000">
                <a:pos x="wd2" y="hd2"/>
              </a:cxn>
            </a:cxnLst>
            <a:rect l="0" t="0" r="r" b="b"/>
            <a:pathLst>
              <a:path w="21600" h="21600" extrusionOk="0">
                <a:moveTo>
                  <a:pt x="9418" y="0"/>
                </a:moveTo>
                <a:cubicBezTo>
                  <a:pt x="4218" y="41"/>
                  <a:pt x="0" y="4377"/>
                  <a:pt x="0" y="10278"/>
                </a:cubicBezTo>
                <a:lnTo>
                  <a:pt x="0" y="10847"/>
                </a:lnTo>
                <a:cubicBezTo>
                  <a:pt x="0" y="16776"/>
                  <a:pt x="4259" y="21600"/>
                  <a:pt x="9493" y="21600"/>
                </a:cubicBezTo>
                <a:cubicBezTo>
                  <a:pt x="9512" y="21600"/>
                  <a:pt x="9531" y="21598"/>
                  <a:pt x="9550" y="21598"/>
                </a:cubicBezTo>
                <a:lnTo>
                  <a:pt x="9581" y="21598"/>
                </a:lnTo>
                <a:lnTo>
                  <a:pt x="9577" y="21027"/>
                </a:lnTo>
                <a:lnTo>
                  <a:pt x="9577" y="17837"/>
                </a:lnTo>
                <a:lnTo>
                  <a:pt x="9584" y="17837"/>
                </a:lnTo>
                <a:lnTo>
                  <a:pt x="9569" y="16699"/>
                </a:lnTo>
                <a:lnTo>
                  <a:pt x="9533" y="16699"/>
                </a:lnTo>
                <a:cubicBezTo>
                  <a:pt x="9520" y="16699"/>
                  <a:pt x="9506" y="16701"/>
                  <a:pt x="9493" y="16701"/>
                </a:cubicBezTo>
                <a:cubicBezTo>
                  <a:pt x="6644" y="16701"/>
                  <a:pt x="4327" y="14075"/>
                  <a:pt x="4327" y="10847"/>
                </a:cubicBezTo>
                <a:lnTo>
                  <a:pt x="4327" y="10669"/>
                </a:lnTo>
                <a:cubicBezTo>
                  <a:pt x="4365" y="7497"/>
                  <a:pt x="6641" y="4928"/>
                  <a:pt x="9444" y="4899"/>
                </a:cubicBezTo>
                <a:lnTo>
                  <a:pt x="9539" y="4899"/>
                </a:lnTo>
                <a:cubicBezTo>
                  <a:pt x="12226" y="4925"/>
                  <a:pt x="14431" y="7288"/>
                  <a:pt x="14644" y="10278"/>
                </a:cubicBezTo>
                <a:lnTo>
                  <a:pt x="12029" y="10278"/>
                </a:lnTo>
                <a:lnTo>
                  <a:pt x="16815" y="17636"/>
                </a:lnTo>
                <a:lnTo>
                  <a:pt x="21600" y="10278"/>
                </a:lnTo>
                <a:lnTo>
                  <a:pt x="18976" y="10278"/>
                </a:lnTo>
                <a:cubicBezTo>
                  <a:pt x="18756" y="4585"/>
                  <a:pt x="14612" y="27"/>
                  <a:pt x="9539" y="0"/>
                </a:cubicBezTo>
                <a:lnTo>
                  <a:pt x="9503" y="0"/>
                </a:lnTo>
                <a:cubicBezTo>
                  <a:pt x="9500" y="0"/>
                  <a:pt x="9496" y="0"/>
                  <a:pt x="9493" y="0"/>
                </a:cubicBezTo>
                <a:lnTo>
                  <a:pt x="9491" y="0"/>
                </a:lnTo>
                <a:cubicBezTo>
                  <a:pt x="9488" y="0"/>
                  <a:pt x="9485" y="0"/>
                  <a:pt x="9481" y="0"/>
                </a:cubicBezTo>
                <a:lnTo>
                  <a:pt x="9418" y="0"/>
                </a:lnTo>
                <a:close/>
              </a:path>
            </a:pathLst>
          </a:custGeom>
          <a:solidFill>
            <a:srgbClr val="FFFFFF"/>
          </a:solidFill>
          <a:ln w="25400">
            <a:solidFill>
              <a:srgbClr val="4F81BD"/>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402" name="New Broken Version"/>
          <p:cNvSpPr txBox="1"/>
          <p:nvPr/>
        </p:nvSpPr>
        <p:spPr>
          <a:xfrm>
            <a:off x="1007101" y="3234636"/>
            <a:ext cx="2249160" cy="35813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a:lvl1pPr>
          </a:lstStyle>
          <a:p>
            <a:r>
              <a:t>New Broken Version</a:t>
            </a:r>
          </a:p>
        </p:txBody>
      </p:sp>
      <p:sp>
        <p:nvSpPr>
          <p:cNvPr id="403" name="Old Working Version"/>
          <p:cNvSpPr txBox="1"/>
          <p:nvPr/>
        </p:nvSpPr>
        <p:spPr>
          <a:xfrm>
            <a:off x="6302285" y="3234636"/>
            <a:ext cx="2260322" cy="35813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a:lvl1pPr>
          </a:lstStyle>
          <a:p>
            <a:r>
              <a:t>Old Working Version</a:t>
            </a:r>
          </a:p>
        </p:txBody>
      </p:sp>
      <p:sp>
        <p:nvSpPr>
          <p:cNvPr id="404" name="Revert"/>
          <p:cNvSpPr txBox="1"/>
          <p:nvPr/>
        </p:nvSpPr>
        <p:spPr>
          <a:xfrm>
            <a:off x="4416816" y="5355209"/>
            <a:ext cx="815386" cy="35813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a:lvl1pPr>
          </a:lstStyle>
          <a:p>
            <a:r>
              <a:t>Revert</a:t>
            </a:r>
          </a:p>
        </p:txBody>
      </p:sp>
      <p:sp>
        <p:nvSpPr>
          <p:cNvPr id="405" name="Line"/>
          <p:cNvSpPr/>
          <p:nvPr/>
        </p:nvSpPr>
        <p:spPr>
          <a:xfrm flipV="1">
            <a:off x="396503" y="4026526"/>
            <a:ext cx="3508726" cy="1813801"/>
          </a:xfrm>
          <a:prstGeom prst="line">
            <a:avLst/>
          </a:prstGeom>
          <a:ln w="25400">
            <a:solidFill>
              <a:srgbClr val="B80D00"/>
            </a:solidFill>
          </a:ln>
          <a:effectLst>
            <a:outerShdw blurRad="38100" dist="23000" dir="5400000" rotWithShape="0">
              <a:srgbClr val="000000">
                <a:alpha val="35000"/>
              </a:srgbClr>
            </a:outerShdw>
          </a:effectLst>
        </p:spPr>
        <p:txBody>
          <a:bodyPr lIns="45718" tIns="45718" rIns="45718" bIns="45718"/>
          <a:lstStyle/>
          <a:p>
            <a:endParaRPr/>
          </a:p>
        </p:txBody>
      </p:sp>
      <p:sp>
        <p:nvSpPr>
          <p:cNvPr id="406" name="Line"/>
          <p:cNvSpPr/>
          <p:nvPr/>
        </p:nvSpPr>
        <p:spPr>
          <a:xfrm>
            <a:off x="383918" y="4030047"/>
            <a:ext cx="3495528" cy="1806758"/>
          </a:xfrm>
          <a:prstGeom prst="line">
            <a:avLst/>
          </a:prstGeom>
          <a:ln w="25400">
            <a:solidFill>
              <a:srgbClr val="B80D00"/>
            </a:solidFill>
          </a:ln>
          <a:effectLst>
            <a:outerShdw blurRad="38100" dist="23000" dir="5400000" rotWithShape="0">
              <a:srgbClr val="000000">
                <a:alpha val="35000"/>
              </a:srgbClr>
            </a:outerShdw>
          </a:effectLst>
        </p:spPr>
        <p:txBody>
          <a:bodyPr lIns="45718" tIns="45718" rIns="45718" bIns="45718"/>
          <a:lstStyle/>
          <a:p>
            <a:endParaRPr/>
          </a:p>
        </p:txBody>
      </p:sp>
      <p:pic>
        <p:nvPicPr>
          <p:cNvPr id="407" name="Screen Shot 2019-03-06 at 12.45.17 PM.png" descr="Screen Shot 2019-03-06 at 12.45.17 PM.png"/>
          <p:cNvPicPr>
            <a:picLocks noChangeAspect="1"/>
          </p:cNvPicPr>
          <p:nvPr/>
        </p:nvPicPr>
        <p:blipFill>
          <a:blip r:embed="rId3">
            <a:extLst/>
          </a:blip>
          <a:stretch>
            <a:fillRect/>
          </a:stretch>
        </p:blipFill>
        <p:spPr>
          <a:xfrm>
            <a:off x="5935105" y="3879319"/>
            <a:ext cx="2994683" cy="1972257"/>
          </a:xfrm>
          <a:prstGeom prst="rect">
            <a:avLst/>
          </a:prstGeom>
          <a:ln w="12700">
            <a:miter lim="400000"/>
          </a:ln>
        </p:spPr>
      </p:pic>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Shape 451"/>
          <p:cNvSpPr txBox="1">
            <a:spLocks noGrp="1"/>
          </p:cNvSpPr>
          <p:nvPr>
            <p:ph type="title"/>
          </p:nvPr>
        </p:nvSpPr>
        <p:spPr>
          <a:xfrm>
            <a:off x="304796" y="-3"/>
            <a:ext cx="5470533" cy="653860"/>
          </a:xfrm>
          <a:prstGeom prst="rect">
            <a:avLst/>
          </a:prstGeom>
        </p:spPr>
        <p:txBody>
          <a:bodyPr/>
          <a:lstStyle/>
          <a:p>
            <a:r>
              <a:t>The Group Project</a:t>
            </a:r>
          </a:p>
        </p:txBody>
      </p:sp>
      <p:sp>
        <p:nvSpPr>
          <p:cNvPr id="410" name="Shape 454"/>
          <p:cNvSpPr txBox="1"/>
          <p:nvPr/>
        </p:nvSpPr>
        <p:spPr>
          <a:xfrm>
            <a:off x="1357009" y="2757388"/>
            <a:ext cx="6558644" cy="1082272"/>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4000" b="1" u="sng">
                <a:latin typeface="Arial"/>
                <a:ea typeface="Arial"/>
                <a:cs typeface="Arial"/>
                <a:sym typeface="Arial"/>
              </a:defRPr>
            </a:pPr>
            <a:r>
              <a:t>Lesson: </a:t>
            </a:r>
          </a:p>
          <a:p>
            <a:pPr>
              <a:defRPr sz="3000" b="1">
                <a:latin typeface="Arial"/>
                <a:ea typeface="Arial"/>
                <a:cs typeface="Arial"/>
                <a:sym typeface="Arial"/>
              </a:defRPr>
            </a:pPr>
            <a:r>
              <a:t>You should use Version Control!</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itle 1"/>
          <p:cNvSpPr txBox="1">
            <a:spLocks noGrp="1"/>
          </p:cNvSpPr>
          <p:nvPr>
            <p:ph type="title"/>
          </p:nvPr>
        </p:nvSpPr>
        <p:spPr>
          <a:xfrm>
            <a:off x="304799" y="-1"/>
            <a:ext cx="5470528" cy="653856"/>
          </a:xfrm>
          <a:prstGeom prst="rect">
            <a:avLst/>
          </a:prstGeom>
        </p:spPr>
        <p:txBody>
          <a:bodyPr/>
          <a:lstStyle/>
          <a:p>
            <a:r>
              <a:t>Your Goal = Our Goal</a:t>
            </a:r>
          </a:p>
        </p:txBody>
      </p:sp>
      <p:sp>
        <p:nvSpPr>
          <p:cNvPr id="119" name="Content Placeholder 2"/>
          <p:cNvSpPr txBox="1"/>
          <p:nvPr/>
        </p:nvSpPr>
        <p:spPr>
          <a:xfrm>
            <a:off x="289559" y="762000"/>
            <a:ext cx="8583816" cy="3455884"/>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indent="228600" algn="ctr">
              <a:lnSpc>
                <a:spcPct val="90000"/>
              </a:lnSpc>
              <a:defRPr sz="3200">
                <a:latin typeface="Arial"/>
                <a:ea typeface="Arial"/>
                <a:cs typeface="Arial"/>
                <a:sym typeface="Arial"/>
              </a:defRPr>
            </a:pPr>
            <a:endParaRPr/>
          </a:p>
          <a:p>
            <a:pPr indent="228600" algn="ctr">
              <a:lnSpc>
                <a:spcPct val="90000"/>
              </a:lnSpc>
              <a:defRPr sz="3200">
                <a:latin typeface="Arial"/>
                <a:ea typeface="Arial"/>
                <a:cs typeface="Arial"/>
                <a:sym typeface="Arial"/>
              </a:defRPr>
            </a:pPr>
            <a:endParaRPr/>
          </a:p>
          <a:p>
            <a:pPr indent="228600" algn="ctr">
              <a:lnSpc>
                <a:spcPct val="90000"/>
              </a:lnSpc>
              <a:defRPr sz="3200">
                <a:latin typeface="Arial"/>
                <a:ea typeface="Arial"/>
                <a:cs typeface="Arial"/>
                <a:sym typeface="Arial"/>
              </a:defRPr>
            </a:pPr>
            <a:endParaRPr/>
          </a:p>
          <a:p>
            <a:pPr indent="228600" algn="ctr">
              <a:lnSpc>
                <a:spcPct val="90000"/>
              </a:lnSpc>
              <a:defRPr sz="3200">
                <a:latin typeface="Arial"/>
                <a:ea typeface="Arial"/>
                <a:cs typeface="Arial"/>
                <a:sym typeface="Arial"/>
              </a:defRPr>
            </a:pPr>
            <a:endParaRPr/>
          </a:p>
          <a:p>
            <a:pPr indent="228600" algn="ctr">
              <a:lnSpc>
                <a:spcPct val="90000"/>
              </a:lnSpc>
              <a:defRPr sz="3200">
                <a:latin typeface="Arial"/>
                <a:ea typeface="Arial"/>
                <a:cs typeface="Arial"/>
                <a:sym typeface="Arial"/>
              </a:defRPr>
            </a:pPr>
            <a:endParaRPr/>
          </a:p>
          <a:p>
            <a:pPr indent="228600" algn="ctr">
              <a:lnSpc>
                <a:spcPct val="90000"/>
              </a:lnSpc>
              <a:defRPr sz="3200">
                <a:latin typeface="Arial"/>
                <a:ea typeface="Arial"/>
                <a:cs typeface="Arial"/>
                <a:sym typeface="Arial"/>
              </a:defRPr>
            </a:pPr>
            <a:r>
              <a:t>As instructors, </a:t>
            </a:r>
            <a:endParaRPr sz="2800"/>
          </a:p>
          <a:p>
            <a:pPr indent="228600" algn="ctr">
              <a:lnSpc>
                <a:spcPct val="90000"/>
              </a:lnSpc>
              <a:defRPr sz="3200" b="1">
                <a:latin typeface="Arial"/>
                <a:ea typeface="Arial"/>
                <a:cs typeface="Arial"/>
                <a:sym typeface="Arial"/>
              </a:defRPr>
            </a:pPr>
            <a:r>
              <a:t>we take your goals </a:t>
            </a:r>
            <a:r>
              <a:rPr u="sng"/>
              <a:t>very, </a:t>
            </a:r>
            <a:r>
              <a:rPr i="1" u="sng"/>
              <a:t>very</a:t>
            </a:r>
            <a:r>
              <a:rPr u="sng"/>
              <a:t> seriously.</a:t>
            </a:r>
            <a:endParaRPr sz="280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Shape 468"/>
          <p:cNvSpPr txBox="1">
            <a:spLocks noGrp="1"/>
          </p:cNvSpPr>
          <p:nvPr>
            <p:ph type="title"/>
          </p:nvPr>
        </p:nvSpPr>
        <p:spPr>
          <a:xfrm>
            <a:off x="304796" y="-3"/>
            <a:ext cx="5470533" cy="653860"/>
          </a:xfrm>
          <a:prstGeom prst="rect">
            <a:avLst/>
          </a:prstGeom>
        </p:spPr>
        <p:txBody>
          <a:bodyPr/>
          <a:lstStyle/>
          <a:p>
            <a:r>
              <a:t>Quick Activity!</a:t>
            </a:r>
          </a:p>
        </p:txBody>
      </p:sp>
      <p:sp>
        <p:nvSpPr>
          <p:cNvPr id="413" name="Shape 469"/>
          <p:cNvSpPr/>
          <p:nvPr/>
        </p:nvSpPr>
        <p:spPr>
          <a:xfrm>
            <a:off x="-11742" y="689615"/>
            <a:ext cx="9155743" cy="5626583"/>
          </a:xfrm>
          <a:prstGeom prst="rect">
            <a:avLst/>
          </a:prstGeom>
          <a:solidFill>
            <a:srgbClr val="F2F2F2"/>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endParaRPr/>
          </a:p>
        </p:txBody>
      </p:sp>
      <p:sp>
        <p:nvSpPr>
          <p:cNvPr id="414" name="Shape 470"/>
          <p:cNvSpPr txBox="1"/>
          <p:nvPr/>
        </p:nvSpPr>
        <p:spPr>
          <a:xfrm>
            <a:off x="304800" y="914397"/>
            <a:ext cx="8686800" cy="2127828"/>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2000" b="1" u="sng">
                <a:latin typeface="Arial"/>
                <a:ea typeface="Arial"/>
                <a:cs typeface="Arial"/>
                <a:sym typeface="Arial"/>
              </a:defRPr>
            </a:pPr>
            <a:r>
              <a:t>Turn to your neighbor, and have one of you explain to the other:</a:t>
            </a:r>
          </a:p>
          <a:p>
            <a:pPr>
              <a:defRPr sz="2000" b="1" u="sng">
                <a:latin typeface="Arial"/>
                <a:ea typeface="Arial"/>
                <a:cs typeface="Arial"/>
                <a:sym typeface="Arial"/>
              </a:defRPr>
            </a:pPr>
            <a:endParaRPr/>
          </a:p>
          <a:p>
            <a:pPr marL="342900" indent="-342900">
              <a:buSzPct val="100000"/>
              <a:buFont typeface="Arial"/>
              <a:buChar char="•"/>
              <a:defRPr sz="2000" b="1">
                <a:latin typeface="Arial"/>
                <a:ea typeface="Arial"/>
                <a:cs typeface="Arial"/>
                <a:sym typeface="Arial"/>
              </a:defRPr>
            </a:pPr>
            <a:r>
              <a:t>The concept of version control.</a:t>
            </a:r>
          </a:p>
          <a:p>
            <a:pPr>
              <a:defRPr sz="2000" b="1">
                <a:latin typeface="Arial"/>
                <a:ea typeface="Arial"/>
                <a:cs typeface="Arial"/>
                <a:sym typeface="Arial"/>
              </a:defRPr>
            </a:pPr>
            <a:endParaRPr/>
          </a:p>
          <a:p>
            <a:pPr>
              <a:defRPr sz="2000" b="1" u="sng">
                <a:latin typeface="Arial"/>
                <a:ea typeface="Arial"/>
                <a:cs typeface="Arial"/>
                <a:sym typeface="Arial"/>
              </a:defRPr>
            </a:pPr>
            <a:r>
              <a:t>Then the other should explain:</a:t>
            </a:r>
          </a:p>
          <a:p>
            <a:pPr>
              <a:defRPr sz="2000" b="1">
                <a:latin typeface="Arial"/>
                <a:ea typeface="Arial"/>
                <a:cs typeface="Arial"/>
                <a:sym typeface="Arial"/>
              </a:defRPr>
            </a:pPr>
            <a:endParaRPr/>
          </a:p>
          <a:p>
            <a:pPr marL="342900" indent="-342900">
              <a:buSzPct val="100000"/>
              <a:buFont typeface="Arial"/>
              <a:buChar char="•"/>
              <a:defRPr sz="2000" b="1">
                <a:latin typeface="Arial"/>
                <a:ea typeface="Arial"/>
                <a:cs typeface="Arial"/>
                <a:sym typeface="Arial"/>
              </a:defRPr>
            </a:pPr>
            <a:r>
              <a:t>Two of the key advantages to using a version control system. </a:t>
            </a:r>
          </a:p>
        </p:txBody>
      </p:sp>
      <p:sp>
        <p:nvSpPr>
          <p:cNvPr id="415" name="Shape 471"/>
          <p:cNvSpPr txBox="1"/>
          <p:nvPr/>
        </p:nvSpPr>
        <p:spPr>
          <a:xfrm>
            <a:off x="3657600" y="124821"/>
            <a:ext cx="5334000" cy="350658"/>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lgn="r">
              <a:defRPr b="1">
                <a:latin typeface="Arial"/>
                <a:ea typeface="Arial"/>
                <a:cs typeface="Arial"/>
                <a:sym typeface="Arial"/>
              </a:defRPr>
            </a:pPr>
            <a:r>
              <a:t>Suggested Time: </a:t>
            </a:r>
            <a:r>
              <a:rPr b="0"/>
              <a:t>3 min</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Shape 473"/>
          <p:cNvSpPr txBox="1">
            <a:spLocks noGrp="1"/>
          </p:cNvSpPr>
          <p:nvPr>
            <p:ph type="title"/>
          </p:nvPr>
        </p:nvSpPr>
        <p:spPr>
          <a:xfrm>
            <a:off x="304796" y="-3"/>
            <a:ext cx="5470533" cy="653860"/>
          </a:xfrm>
          <a:prstGeom prst="rect">
            <a:avLst/>
          </a:prstGeom>
        </p:spPr>
        <p:txBody>
          <a:bodyPr/>
          <a:lstStyle/>
          <a:p>
            <a:r>
              <a:t>So… What’s this GitHub?</a:t>
            </a:r>
          </a:p>
        </p:txBody>
      </p:sp>
      <p:sp>
        <p:nvSpPr>
          <p:cNvPr id="418" name="Shape 474"/>
          <p:cNvSpPr/>
          <p:nvPr/>
        </p:nvSpPr>
        <p:spPr>
          <a:xfrm>
            <a:off x="-4" y="990600"/>
            <a:ext cx="9149878" cy="3183577"/>
          </a:xfrm>
          <a:prstGeom prst="rect">
            <a:avLst/>
          </a:prstGeom>
          <a:solidFill>
            <a:srgbClr val="2E75B6"/>
          </a:solidFill>
          <a:ln w="12700">
            <a:miter lim="400000"/>
          </a:ln>
        </p:spPr>
        <p:txBody>
          <a:bodyPr lIns="45718" tIns="45718" rIns="45718" bIns="45718" anchor="ctr"/>
          <a:lstStyle/>
          <a:p>
            <a:pPr algn="ctr">
              <a:defRPr>
                <a:solidFill>
                  <a:srgbClr val="FFFFFF"/>
                </a:solidFill>
              </a:defRPr>
            </a:pPr>
            <a:endParaRPr/>
          </a:p>
        </p:txBody>
      </p:sp>
      <p:sp>
        <p:nvSpPr>
          <p:cNvPr id="419" name="Shape 475"/>
          <p:cNvSpPr txBox="1"/>
          <p:nvPr/>
        </p:nvSpPr>
        <p:spPr>
          <a:xfrm>
            <a:off x="266698" y="1297052"/>
            <a:ext cx="8610604" cy="2570666"/>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marL="285750" indent="-285750">
              <a:buSzPct val="100000"/>
              <a:buFont typeface="Arial"/>
              <a:buChar char="•"/>
              <a:defRPr sz="2400">
                <a:solidFill>
                  <a:srgbClr val="FFFFFF"/>
                </a:solidFill>
                <a:latin typeface="Arial"/>
                <a:ea typeface="Arial"/>
                <a:cs typeface="Arial"/>
                <a:sym typeface="Arial"/>
              </a:defRPr>
            </a:pPr>
            <a:r>
              <a:t>GitHub is a Web-Based hosting service to store code online.</a:t>
            </a:r>
          </a:p>
          <a:p>
            <a:pPr>
              <a:defRPr sz="2400">
                <a:solidFill>
                  <a:srgbClr val="FFFFFF"/>
                </a:solidFill>
                <a:latin typeface="Arial"/>
                <a:ea typeface="Arial"/>
                <a:cs typeface="Arial"/>
                <a:sym typeface="Arial"/>
              </a:defRPr>
            </a:pPr>
            <a:endParaRPr/>
          </a:p>
          <a:p>
            <a:pPr marL="285750" indent="-285750">
              <a:buSzPct val="100000"/>
              <a:buFont typeface="Arial"/>
              <a:buChar char="•"/>
              <a:defRPr sz="2400">
                <a:solidFill>
                  <a:srgbClr val="FFFFFF"/>
                </a:solidFill>
                <a:latin typeface="Arial"/>
                <a:ea typeface="Arial"/>
                <a:cs typeface="Arial"/>
                <a:sym typeface="Arial"/>
              </a:defRPr>
            </a:pPr>
            <a:r>
              <a:t>It allows developers to </a:t>
            </a:r>
            <a:r>
              <a:rPr b="1"/>
              <a:t>pull</a:t>
            </a:r>
            <a:r>
              <a:t> (download) code or </a:t>
            </a:r>
            <a:r>
              <a:rPr b="1"/>
              <a:t>push</a:t>
            </a:r>
            <a:r>
              <a:t> (upload) code to the same </a:t>
            </a:r>
            <a:r>
              <a:rPr b="1"/>
              <a:t>repository </a:t>
            </a:r>
            <a:r>
              <a:t>(directory). </a:t>
            </a:r>
          </a:p>
          <a:p>
            <a:pPr marL="285750" indent="-285750">
              <a:buSzPct val="100000"/>
              <a:buFont typeface="Arial"/>
              <a:buChar char="•"/>
              <a:defRPr sz="2400">
                <a:solidFill>
                  <a:srgbClr val="FFFFFF"/>
                </a:solidFill>
                <a:latin typeface="Arial"/>
                <a:ea typeface="Arial"/>
                <a:cs typeface="Arial"/>
                <a:sym typeface="Arial"/>
              </a:defRPr>
            </a:pPr>
            <a:endParaRPr/>
          </a:p>
          <a:p>
            <a:pPr marL="285750" indent="-285750">
              <a:buSzPct val="100000"/>
              <a:buFont typeface="Arial"/>
              <a:buChar char="•"/>
              <a:defRPr sz="2400">
                <a:solidFill>
                  <a:srgbClr val="FFFFFF"/>
                </a:solidFill>
                <a:latin typeface="Arial"/>
                <a:ea typeface="Arial"/>
                <a:cs typeface="Arial"/>
                <a:sym typeface="Arial"/>
              </a:defRPr>
            </a:pPr>
            <a:r>
              <a:t>It also allows developers to </a:t>
            </a:r>
            <a:r>
              <a:rPr b="1"/>
              <a:t>view histories </a:t>
            </a:r>
            <a:r>
              <a:t>of code changes and to </a:t>
            </a:r>
            <a:r>
              <a:rPr b="1"/>
              <a:t>track issues</a:t>
            </a:r>
            <a:r>
              <a:t>. </a:t>
            </a:r>
          </a:p>
        </p:txBody>
      </p:sp>
      <p:pic>
        <p:nvPicPr>
          <p:cNvPr id="420" name="image4.jpeg" descr="image4.jpeg"/>
          <p:cNvPicPr>
            <a:picLocks noChangeAspect="1"/>
          </p:cNvPicPr>
          <p:nvPr/>
        </p:nvPicPr>
        <p:blipFill>
          <a:blip r:embed="rId2">
            <a:extLst/>
          </a:blip>
          <a:srcRect t="15119" b="16088"/>
          <a:stretch>
            <a:fillRect/>
          </a:stretch>
        </p:blipFill>
        <p:spPr>
          <a:xfrm>
            <a:off x="2209800" y="4174174"/>
            <a:ext cx="5301771" cy="213360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So… What’s this GitHub?"/>
          <p:cNvSpPr txBox="1">
            <a:spLocks noGrp="1"/>
          </p:cNvSpPr>
          <p:nvPr>
            <p:ph type="title"/>
          </p:nvPr>
        </p:nvSpPr>
        <p:spPr>
          <a:xfrm>
            <a:off x="304800" y="-2"/>
            <a:ext cx="5470527" cy="653858"/>
          </a:xfrm>
          <a:prstGeom prst="rect">
            <a:avLst/>
          </a:prstGeom>
        </p:spPr>
        <p:txBody>
          <a:bodyPr/>
          <a:lstStyle/>
          <a:p>
            <a:r>
              <a:t>So… What’s this GitHub?</a:t>
            </a:r>
          </a:p>
        </p:txBody>
      </p:sp>
      <p:sp>
        <p:nvSpPr>
          <p:cNvPr id="423" name="Shape 474"/>
          <p:cNvSpPr/>
          <p:nvPr/>
        </p:nvSpPr>
        <p:spPr>
          <a:xfrm>
            <a:off x="-4" y="990600"/>
            <a:ext cx="9149878" cy="3183577"/>
          </a:xfrm>
          <a:prstGeom prst="rect">
            <a:avLst/>
          </a:prstGeom>
          <a:solidFill>
            <a:srgbClr val="2E75B6"/>
          </a:solidFill>
          <a:ln w="12700">
            <a:miter lim="400000"/>
          </a:ln>
        </p:spPr>
        <p:txBody>
          <a:bodyPr lIns="45718" tIns="45718" rIns="45718" bIns="45718" anchor="ctr"/>
          <a:lstStyle/>
          <a:p>
            <a:pPr algn="ctr">
              <a:defRPr>
                <a:solidFill>
                  <a:srgbClr val="FFFFFF"/>
                </a:solidFill>
              </a:defRPr>
            </a:pPr>
            <a:endParaRPr/>
          </a:p>
        </p:txBody>
      </p:sp>
      <p:sp>
        <p:nvSpPr>
          <p:cNvPr id="424" name="Shape 475"/>
          <p:cNvSpPr txBox="1"/>
          <p:nvPr/>
        </p:nvSpPr>
        <p:spPr>
          <a:xfrm>
            <a:off x="266698" y="1494601"/>
            <a:ext cx="8610604" cy="1859465"/>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marL="285750" indent="-285750">
              <a:buSzPct val="100000"/>
              <a:buFont typeface="Arial"/>
              <a:buChar char="•"/>
              <a:defRPr sz="2400">
                <a:solidFill>
                  <a:srgbClr val="FFFFFF"/>
                </a:solidFill>
                <a:latin typeface="Arial"/>
                <a:ea typeface="Arial"/>
                <a:cs typeface="Arial"/>
                <a:sym typeface="Arial"/>
              </a:defRPr>
            </a:pPr>
            <a:r>
              <a:t>GitHub also serves as a social network for developers and their code.</a:t>
            </a:r>
          </a:p>
          <a:p>
            <a:pPr>
              <a:defRPr sz="2400">
                <a:solidFill>
                  <a:srgbClr val="FFFFFF"/>
                </a:solidFill>
                <a:latin typeface="Arial"/>
                <a:ea typeface="Arial"/>
                <a:cs typeface="Arial"/>
                <a:sym typeface="Arial"/>
              </a:defRPr>
            </a:pPr>
            <a:endParaRPr/>
          </a:p>
          <a:p>
            <a:pPr marL="285750" indent="-285750">
              <a:buSzPct val="100000"/>
              <a:buFont typeface="Arial"/>
              <a:buChar char="•"/>
              <a:defRPr sz="2400">
                <a:solidFill>
                  <a:srgbClr val="FFFFFF"/>
                </a:solidFill>
                <a:latin typeface="Arial"/>
                <a:ea typeface="Arial"/>
                <a:cs typeface="Arial"/>
                <a:sym typeface="Arial"/>
              </a:defRPr>
            </a:pPr>
            <a:r>
              <a:t>It allows developers to </a:t>
            </a:r>
            <a:r>
              <a:rPr b="1"/>
              <a:t>freely</a:t>
            </a:r>
            <a:r>
              <a:t> contribute to open source projects and discuss issues/features.</a:t>
            </a:r>
          </a:p>
        </p:txBody>
      </p:sp>
      <p:pic>
        <p:nvPicPr>
          <p:cNvPr id="425" name="image4.jpeg" descr="image4.jpeg"/>
          <p:cNvPicPr>
            <a:picLocks noChangeAspect="1"/>
          </p:cNvPicPr>
          <p:nvPr/>
        </p:nvPicPr>
        <p:blipFill>
          <a:blip r:embed="rId2">
            <a:extLst/>
          </a:blip>
          <a:srcRect t="15119" b="16088"/>
          <a:stretch>
            <a:fillRect/>
          </a:stretch>
        </p:blipFill>
        <p:spPr>
          <a:xfrm>
            <a:off x="2209800" y="4174173"/>
            <a:ext cx="5301771" cy="213360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So… What’s this GitHub?"/>
          <p:cNvSpPr txBox="1">
            <a:spLocks noGrp="1"/>
          </p:cNvSpPr>
          <p:nvPr>
            <p:ph type="title"/>
          </p:nvPr>
        </p:nvSpPr>
        <p:spPr>
          <a:xfrm>
            <a:off x="304800" y="-1"/>
            <a:ext cx="5470527" cy="653856"/>
          </a:xfrm>
          <a:prstGeom prst="rect">
            <a:avLst/>
          </a:prstGeom>
        </p:spPr>
        <p:txBody>
          <a:bodyPr/>
          <a:lstStyle/>
          <a:p>
            <a:r>
              <a:t>So… What’s this GitHub?</a:t>
            </a:r>
          </a:p>
        </p:txBody>
      </p:sp>
      <p:sp>
        <p:nvSpPr>
          <p:cNvPr id="428" name="GitHub is a great way to showcase your work."/>
          <p:cNvSpPr txBox="1"/>
          <p:nvPr/>
        </p:nvSpPr>
        <p:spPr>
          <a:xfrm>
            <a:off x="268780" y="905558"/>
            <a:ext cx="5542565" cy="37522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marL="285750" indent="-285750">
              <a:buSzPct val="100000"/>
              <a:buFont typeface="Arial"/>
              <a:buChar char="•"/>
              <a:defRPr sz="2000">
                <a:latin typeface="Arial"/>
                <a:ea typeface="Arial"/>
                <a:cs typeface="Arial"/>
                <a:sym typeface="Arial"/>
              </a:defRPr>
            </a:lvl1pPr>
          </a:lstStyle>
          <a:p>
            <a:r>
              <a:t>GitHub is a great way to showcase your work.</a:t>
            </a:r>
          </a:p>
        </p:txBody>
      </p:sp>
      <p:pic>
        <p:nvPicPr>
          <p:cNvPr id="429" name="pasted-image.png" descr="pasted-image.png"/>
          <p:cNvPicPr>
            <a:picLocks noChangeAspect="1"/>
          </p:cNvPicPr>
          <p:nvPr/>
        </p:nvPicPr>
        <p:blipFill>
          <a:blip r:embed="rId2">
            <a:extLst/>
          </a:blip>
          <a:stretch>
            <a:fillRect/>
          </a:stretch>
        </p:blipFill>
        <p:spPr>
          <a:xfrm>
            <a:off x="1970629" y="1532490"/>
            <a:ext cx="4837071" cy="3035026"/>
          </a:xfrm>
          <a:prstGeom prst="rect">
            <a:avLst/>
          </a:prstGeom>
          <a:ln w="12700">
            <a:miter lim="400000"/>
          </a:ln>
        </p:spPr>
      </p:pic>
      <p:sp>
        <p:nvSpPr>
          <p:cNvPr id="430" name="Hiring managers check GitHub activity and samples to evaluate candidates.…"/>
          <p:cNvSpPr txBox="1"/>
          <p:nvPr/>
        </p:nvSpPr>
        <p:spPr>
          <a:xfrm>
            <a:off x="242539" y="4775691"/>
            <a:ext cx="7740702" cy="143509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marL="180472" indent="-180472">
              <a:lnSpc>
                <a:spcPct val="120000"/>
              </a:lnSpc>
              <a:buSzPct val="100000"/>
              <a:buChar char="•"/>
              <a:defRPr sz="2000"/>
            </a:pPr>
            <a:r>
              <a:t>Hiring managers check GitHub activity and samples to evaluate candidates. </a:t>
            </a:r>
          </a:p>
          <a:p>
            <a:pPr marL="180472" indent="-180472">
              <a:lnSpc>
                <a:spcPct val="120000"/>
              </a:lnSpc>
              <a:buSzPct val="100000"/>
              <a:buChar char="•"/>
              <a:defRPr sz="2000"/>
            </a:pPr>
            <a:r>
              <a:t>Seeing regular activity shows recruiters that you're continuously learning and developing.</a:t>
            </a: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To Sum It Up…"/>
          <p:cNvSpPr txBox="1">
            <a:spLocks noGrp="1"/>
          </p:cNvSpPr>
          <p:nvPr>
            <p:ph type="title"/>
          </p:nvPr>
        </p:nvSpPr>
        <p:spPr>
          <a:xfrm>
            <a:off x="304800" y="-1"/>
            <a:ext cx="5470527" cy="653856"/>
          </a:xfrm>
          <a:prstGeom prst="rect">
            <a:avLst/>
          </a:prstGeom>
        </p:spPr>
        <p:txBody>
          <a:bodyPr/>
          <a:lstStyle/>
          <a:p>
            <a:r>
              <a:t>To Sum It Up…</a:t>
            </a:r>
          </a:p>
        </p:txBody>
      </p:sp>
      <p:sp>
        <p:nvSpPr>
          <p:cNvPr id="433" name="• Think of GitHub like Dropbox for Git. It serves as a backup for your repository and allows you to share your code with other people.…"/>
          <p:cNvSpPr txBox="1"/>
          <p:nvPr/>
        </p:nvSpPr>
        <p:spPr>
          <a:xfrm>
            <a:off x="263204" y="1052831"/>
            <a:ext cx="7664893" cy="24917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r>
              <a:t>• Think of GitHub like Dropbox for Git. It serves as a backup for your repository and allows you to share your code with other people.</a:t>
            </a:r>
          </a:p>
          <a:p>
            <a:endParaRPr/>
          </a:p>
          <a:p>
            <a:pPr marL="180472" indent="-180472">
              <a:buSzPct val="100000"/>
              <a:buChar char="•"/>
            </a:pPr>
            <a:r>
              <a:t>One big advantage GitHub has over a tool like DropBox is that there are many builtin tools to help with developers with collaboration.</a:t>
            </a:r>
          </a:p>
          <a:p>
            <a:endParaRPr/>
          </a:p>
          <a:p>
            <a:r>
              <a:t>• Remember, both Git and GitHub aren’t tied to specific programming languages. For our purposes, we’ve been using code examples, but they could just as easily be image files or PowerPoint presentations.</a:t>
            </a:r>
          </a:p>
        </p:txBody>
      </p:sp>
      <p:pic>
        <p:nvPicPr>
          <p:cNvPr id="434" name="githubIcon.jpeg" descr="githubIcon.jpeg"/>
          <p:cNvPicPr>
            <a:picLocks noChangeAspect="1"/>
          </p:cNvPicPr>
          <p:nvPr/>
        </p:nvPicPr>
        <p:blipFill>
          <a:blip r:embed="rId2">
            <a:extLst/>
          </a:blip>
          <a:stretch>
            <a:fillRect/>
          </a:stretch>
        </p:blipFill>
        <p:spPr>
          <a:xfrm>
            <a:off x="7204423" y="4325701"/>
            <a:ext cx="1312130" cy="1312129"/>
          </a:xfrm>
          <a:prstGeom prst="rect">
            <a:avLst/>
          </a:prstGeom>
          <a:ln w="12700">
            <a:miter lim="400000"/>
          </a:ln>
        </p:spPr>
      </p:pic>
      <p:pic>
        <p:nvPicPr>
          <p:cNvPr id="435" name="dropboxIcon.png" descr="dropboxIcon.png"/>
          <p:cNvPicPr>
            <a:picLocks noChangeAspect="1"/>
          </p:cNvPicPr>
          <p:nvPr/>
        </p:nvPicPr>
        <p:blipFill>
          <a:blip r:embed="rId3">
            <a:extLst/>
          </a:blip>
          <a:stretch>
            <a:fillRect/>
          </a:stretch>
        </p:blipFill>
        <p:spPr>
          <a:xfrm>
            <a:off x="2536377" y="4371626"/>
            <a:ext cx="1312130" cy="1220281"/>
          </a:xfrm>
          <a:prstGeom prst="rect">
            <a:avLst/>
          </a:prstGeom>
          <a:ln w="12700">
            <a:miter lim="400000"/>
          </a:ln>
        </p:spPr>
      </p:pic>
      <p:sp>
        <p:nvSpPr>
          <p:cNvPr id="436" name="Circle"/>
          <p:cNvSpPr/>
          <p:nvPr/>
        </p:nvSpPr>
        <p:spPr>
          <a:xfrm>
            <a:off x="4563576" y="4592897"/>
            <a:ext cx="164111" cy="164109"/>
          </a:xfrm>
          <a:prstGeom prst="ellipse">
            <a:avLst/>
          </a:prstGeom>
          <a:solidFill>
            <a:srgbClr val="404040"/>
          </a:solidFill>
          <a:ln w="12700">
            <a:miter lim="400000"/>
          </a:ln>
        </p:spPr>
        <p:txBody>
          <a:bodyPr lIns="45718" tIns="45718" rIns="45718" bIns="45718" anchor="ctr"/>
          <a:lstStyle/>
          <a:p>
            <a:endParaRPr/>
          </a:p>
        </p:txBody>
      </p:sp>
      <p:sp>
        <p:nvSpPr>
          <p:cNvPr id="437" name="Circle"/>
          <p:cNvSpPr/>
          <p:nvPr/>
        </p:nvSpPr>
        <p:spPr>
          <a:xfrm>
            <a:off x="2055729" y="5202509"/>
            <a:ext cx="164111" cy="164111"/>
          </a:xfrm>
          <a:prstGeom prst="ellipse">
            <a:avLst/>
          </a:prstGeom>
          <a:solidFill>
            <a:srgbClr val="404040"/>
          </a:solidFill>
          <a:ln w="12700">
            <a:miter lim="400000"/>
          </a:ln>
        </p:spPr>
        <p:txBody>
          <a:bodyPr lIns="45718" tIns="45718" rIns="45718" bIns="45718" anchor="ctr"/>
          <a:lstStyle/>
          <a:p>
            <a:endParaRPr/>
          </a:p>
        </p:txBody>
      </p:sp>
      <p:sp>
        <p:nvSpPr>
          <p:cNvPr id="438" name="Circle"/>
          <p:cNvSpPr/>
          <p:nvPr/>
        </p:nvSpPr>
        <p:spPr>
          <a:xfrm>
            <a:off x="2055729" y="4596912"/>
            <a:ext cx="164111" cy="164111"/>
          </a:xfrm>
          <a:prstGeom prst="ellipse">
            <a:avLst/>
          </a:prstGeom>
          <a:solidFill>
            <a:srgbClr val="404040"/>
          </a:solidFill>
          <a:ln w="12700">
            <a:miter lim="400000"/>
          </a:ln>
        </p:spPr>
        <p:txBody>
          <a:bodyPr lIns="45718" tIns="45718" rIns="45718" bIns="45718" anchor="ctr"/>
          <a:lstStyle/>
          <a:p>
            <a:endParaRPr/>
          </a:p>
        </p:txBody>
      </p:sp>
      <p:pic>
        <p:nvPicPr>
          <p:cNvPr id="439" name="gitIcon.png" descr="gitIcon.png"/>
          <p:cNvPicPr>
            <a:picLocks noChangeAspect="1"/>
          </p:cNvPicPr>
          <p:nvPr/>
        </p:nvPicPr>
        <p:blipFill>
          <a:blip r:embed="rId4">
            <a:extLst/>
          </a:blip>
          <a:stretch>
            <a:fillRect/>
          </a:stretch>
        </p:blipFill>
        <p:spPr>
          <a:xfrm>
            <a:off x="5047224" y="4325701"/>
            <a:ext cx="1312130" cy="1312129"/>
          </a:xfrm>
          <a:prstGeom prst="rect">
            <a:avLst/>
          </a:prstGeom>
          <a:ln w="12700">
            <a:miter lim="400000"/>
          </a:ln>
        </p:spPr>
      </p:pic>
      <p:sp>
        <p:nvSpPr>
          <p:cNvPr id="440" name="Circle"/>
          <p:cNvSpPr/>
          <p:nvPr/>
        </p:nvSpPr>
        <p:spPr>
          <a:xfrm>
            <a:off x="4165046" y="5198495"/>
            <a:ext cx="164111" cy="164111"/>
          </a:xfrm>
          <a:prstGeom prst="ellipse">
            <a:avLst/>
          </a:prstGeom>
          <a:solidFill>
            <a:srgbClr val="404040"/>
          </a:solidFill>
          <a:ln w="12700">
            <a:miter lim="400000"/>
          </a:ln>
        </p:spPr>
        <p:txBody>
          <a:bodyPr lIns="45718" tIns="45718" rIns="45718" bIns="45718" anchor="ctr"/>
          <a:lstStyle/>
          <a:p>
            <a:endParaRPr/>
          </a:p>
        </p:txBody>
      </p:sp>
      <p:sp>
        <p:nvSpPr>
          <p:cNvPr id="441" name="Circle"/>
          <p:cNvSpPr/>
          <p:nvPr/>
        </p:nvSpPr>
        <p:spPr>
          <a:xfrm>
            <a:off x="4173663" y="4600928"/>
            <a:ext cx="164109" cy="164111"/>
          </a:xfrm>
          <a:prstGeom prst="ellipse">
            <a:avLst/>
          </a:prstGeom>
          <a:solidFill>
            <a:srgbClr val="404040"/>
          </a:solidFill>
          <a:ln w="12700">
            <a:miter lim="400000"/>
          </a:ln>
        </p:spPr>
        <p:txBody>
          <a:bodyPr lIns="45718" tIns="45718" rIns="45718" bIns="45718" anchor="ctr"/>
          <a:lstStyle/>
          <a:p>
            <a:endParaRPr/>
          </a:p>
        </p:txBody>
      </p:sp>
      <p:sp>
        <p:nvSpPr>
          <p:cNvPr id="442" name="Circle"/>
          <p:cNvSpPr/>
          <p:nvPr/>
        </p:nvSpPr>
        <p:spPr>
          <a:xfrm>
            <a:off x="4563576" y="5206524"/>
            <a:ext cx="164111" cy="164111"/>
          </a:xfrm>
          <a:prstGeom prst="ellipse">
            <a:avLst/>
          </a:prstGeom>
          <a:solidFill>
            <a:srgbClr val="404040"/>
          </a:solidFill>
          <a:ln w="12700">
            <a:miter lim="400000"/>
          </a:ln>
        </p:spPr>
        <p:txBody>
          <a:bodyPr lIns="45718" tIns="45718" rIns="45718" bIns="45718" anchor="ctr"/>
          <a:lstStyle/>
          <a:p>
            <a:endParaRPr/>
          </a:p>
        </p:txBody>
      </p:sp>
      <p:sp>
        <p:nvSpPr>
          <p:cNvPr id="443" name="Circle"/>
          <p:cNvSpPr/>
          <p:nvPr/>
        </p:nvSpPr>
        <p:spPr>
          <a:xfrm>
            <a:off x="6699118" y="5198495"/>
            <a:ext cx="164111" cy="164111"/>
          </a:xfrm>
          <a:prstGeom prst="ellipse">
            <a:avLst/>
          </a:prstGeom>
          <a:solidFill>
            <a:srgbClr val="404040"/>
          </a:solidFill>
          <a:ln w="12700">
            <a:miter lim="400000"/>
          </a:ln>
        </p:spPr>
        <p:txBody>
          <a:bodyPr lIns="45718" tIns="45718" rIns="45718" bIns="45718" anchor="ctr"/>
          <a:lstStyle/>
          <a:p>
            <a:endParaRPr/>
          </a:p>
        </p:txBody>
      </p:sp>
      <p:sp>
        <p:nvSpPr>
          <p:cNvPr id="444" name="Circle"/>
          <p:cNvSpPr/>
          <p:nvPr/>
        </p:nvSpPr>
        <p:spPr>
          <a:xfrm>
            <a:off x="6699118" y="4600928"/>
            <a:ext cx="164111" cy="164111"/>
          </a:xfrm>
          <a:prstGeom prst="ellipse">
            <a:avLst/>
          </a:prstGeom>
          <a:solidFill>
            <a:srgbClr val="404040"/>
          </a:solidFill>
          <a:ln w="12700">
            <a:miter lim="400000"/>
          </a:ln>
        </p:spPr>
        <p:txBody>
          <a:bodyPr lIns="45718" tIns="45718" rIns="45718" bIns="45718" anchor="ctr"/>
          <a:lstStyle/>
          <a:p>
            <a:endParaRPr/>
          </a:p>
        </p:txBody>
      </p:sp>
      <p:pic>
        <p:nvPicPr>
          <p:cNvPr id="445" name="pasted-image.png" descr="pasted-image.png"/>
          <p:cNvPicPr>
            <a:picLocks noChangeAspect="1"/>
          </p:cNvPicPr>
          <p:nvPr/>
        </p:nvPicPr>
        <p:blipFill>
          <a:blip r:embed="rId5">
            <a:extLst/>
          </a:blip>
          <a:stretch>
            <a:fillRect/>
          </a:stretch>
        </p:blipFill>
        <p:spPr>
          <a:xfrm>
            <a:off x="233063" y="4371626"/>
            <a:ext cx="1737975" cy="1220281"/>
          </a:xfrm>
          <a:prstGeom prst="rect">
            <a:avLst/>
          </a:prstGeom>
          <a:ln w="12700">
            <a:miter lim="400000"/>
          </a:ln>
        </p:spPr>
      </p:pic>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GitHub Examples"/>
          <p:cNvSpPr txBox="1">
            <a:spLocks noGrp="1"/>
          </p:cNvSpPr>
          <p:nvPr>
            <p:ph type="title"/>
          </p:nvPr>
        </p:nvSpPr>
        <p:spPr>
          <a:xfrm>
            <a:off x="304800" y="-2"/>
            <a:ext cx="5470527" cy="653858"/>
          </a:xfrm>
          <a:prstGeom prst="rect">
            <a:avLst/>
          </a:prstGeom>
        </p:spPr>
        <p:txBody>
          <a:bodyPr/>
          <a:lstStyle/>
          <a:p>
            <a:r>
              <a:t>GitHub Examples</a:t>
            </a:r>
          </a:p>
        </p:txBody>
      </p:sp>
      <p:pic>
        <p:nvPicPr>
          <p:cNvPr id="448" name="codecamp-screenshot.png" descr="codecamp-screenshot.png"/>
          <p:cNvPicPr>
            <a:picLocks noChangeAspect="1"/>
          </p:cNvPicPr>
          <p:nvPr/>
        </p:nvPicPr>
        <p:blipFill>
          <a:blip r:embed="rId2">
            <a:extLst/>
          </a:blip>
          <a:stretch>
            <a:fillRect/>
          </a:stretch>
        </p:blipFill>
        <p:spPr>
          <a:xfrm>
            <a:off x="304800" y="872522"/>
            <a:ext cx="5470527" cy="3208597"/>
          </a:xfrm>
          <a:prstGeom prst="rect">
            <a:avLst/>
          </a:prstGeom>
          <a:ln w="12700">
            <a:miter lim="400000"/>
          </a:ln>
        </p:spPr>
      </p:pic>
      <p:pic>
        <p:nvPicPr>
          <p:cNvPr id="449" name="you-dont-know-screenshot.png" descr="you-dont-know-screenshot.png"/>
          <p:cNvPicPr>
            <a:picLocks noChangeAspect="1"/>
          </p:cNvPicPr>
          <p:nvPr/>
        </p:nvPicPr>
        <p:blipFill>
          <a:blip r:embed="rId3">
            <a:extLst/>
          </a:blip>
          <a:stretch>
            <a:fillRect/>
          </a:stretch>
        </p:blipFill>
        <p:spPr>
          <a:xfrm>
            <a:off x="3778260" y="3048430"/>
            <a:ext cx="5244406" cy="3174778"/>
          </a:xfrm>
          <a:prstGeom prst="rect">
            <a:avLst/>
          </a:prstGeom>
          <a:ln w="12700">
            <a:miter lim="400000"/>
          </a:ln>
        </p:spPr>
      </p:pic>
      <p:sp>
        <p:nvSpPr>
          <p:cNvPr id="450" name="Repos…"/>
          <p:cNvSpPr txBox="1"/>
          <p:nvPr/>
        </p:nvSpPr>
        <p:spPr>
          <a:xfrm>
            <a:off x="6957183" y="1637944"/>
            <a:ext cx="1116019" cy="44703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2400"/>
            </a:lvl1pPr>
          </a:lstStyle>
          <a:p>
            <a:r>
              <a:t>Repos…</a:t>
            </a:r>
          </a:p>
        </p:txBody>
      </p:sp>
      <p:sp>
        <p:nvSpPr>
          <p:cNvPr id="451" name="Repos everywhere…"/>
          <p:cNvSpPr txBox="1"/>
          <p:nvPr/>
        </p:nvSpPr>
        <p:spPr>
          <a:xfrm>
            <a:off x="696084" y="5026521"/>
            <a:ext cx="2802688" cy="44703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2400"/>
            </a:lvl1pPr>
          </a:lstStyle>
          <a:p>
            <a:r>
              <a:t>Repos everywhere…</a:t>
            </a: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Shape 509"/>
          <p:cNvSpPr txBox="1">
            <a:spLocks noGrp="1"/>
          </p:cNvSpPr>
          <p:nvPr>
            <p:ph type="title"/>
          </p:nvPr>
        </p:nvSpPr>
        <p:spPr>
          <a:xfrm>
            <a:off x="390606" y="2953542"/>
            <a:ext cx="8229601" cy="871859"/>
          </a:xfrm>
          <a:prstGeom prst="rect">
            <a:avLst/>
          </a:prstGeom>
        </p:spPr>
        <p:txBody>
          <a:bodyPr/>
          <a:lstStyle/>
          <a:p>
            <a:r>
              <a:t>Get Started with Git</a:t>
            </a: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Shape 511"/>
          <p:cNvSpPr txBox="1">
            <a:spLocks noGrp="1"/>
          </p:cNvSpPr>
          <p:nvPr>
            <p:ph type="title"/>
          </p:nvPr>
        </p:nvSpPr>
        <p:spPr>
          <a:xfrm>
            <a:off x="304796" y="-3"/>
            <a:ext cx="5470533" cy="653860"/>
          </a:xfrm>
          <a:prstGeom prst="rect">
            <a:avLst/>
          </a:prstGeom>
        </p:spPr>
        <p:txBody>
          <a:bodyPr/>
          <a:lstStyle/>
          <a:p>
            <a:r>
              <a:t>Instructor Git Demo!</a:t>
            </a:r>
          </a:p>
        </p:txBody>
      </p:sp>
      <p:pic>
        <p:nvPicPr>
          <p:cNvPr id="456" name="image11.png" descr="image11.png"/>
          <p:cNvPicPr>
            <a:picLocks noChangeAspect="1"/>
          </p:cNvPicPr>
          <p:nvPr/>
        </p:nvPicPr>
        <p:blipFill>
          <a:blip r:embed="rId2">
            <a:extLst/>
          </a:blip>
          <a:stretch>
            <a:fillRect/>
          </a:stretch>
        </p:blipFill>
        <p:spPr>
          <a:xfrm>
            <a:off x="314958" y="823409"/>
            <a:ext cx="8559804" cy="5397054"/>
          </a:xfrm>
          <a:prstGeom prst="rect">
            <a:avLst/>
          </a:prstGeom>
          <a:ln>
            <a:solidFill>
              <a:srgbClr val="DAE3F3"/>
            </a:solidFill>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Shape 514"/>
          <p:cNvSpPr txBox="1">
            <a:spLocks noGrp="1"/>
          </p:cNvSpPr>
          <p:nvPr>
            <p:ph type="title"/>
          </p:nvPr>
        </p:nvSpPr>
        <p:spPr>
          <a:xfrm>
            <a:off x="304796" y="-3"/>
            <a:ext cx="5470533" cy="653860"/>
          </a:xfrm>
          <a:prstGeom prst="rect">
            <a:avLst/>
          </a:prstGeom>
        </p:spPr>
        <p:txBody>
          <a:bodyPr/>
          <a:lstStyle/>
          <a:p>
            <a:r>
              <a:t>Basic Git Commands</a:t>
            </a:r>
          </a:p>
        </p:txBody>
      </p:sp>
      <p:sp>
        <p:nvSpPr>
          <p:cNvPr id="459" name="Shape 515"/>
          <p:cNvSpPr txBox="1"/>
          <p:nvPr/>
        </p:nvSpPr>
        <p:spPr>
          <a:xfrm>
            <a:off x="443344" y="914397"/>
            <a:ext cx="8229601" cy="4740704"/>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indent="228600" defTabSz="685800">
              <a:defRPr sz="2000" b="1" u="sng">
                <a:latin typeface="Arial"/>
                <a:ea typeface="Arial"/>
                <a:cs typeface="Arial"/>
                <a:sym typeface="Arial"/>
              </a:defRPr>
            </a:pPr>
            <a:r>
              <a:t>At its most basic, these are the five git commands to get started:</a:t>
            </a:r>
            <a:endParaRPr sz="2400"/>
          </a:p>
          <a:p>
            <a:pPr indent="228600" defTabSz="685800">
              <a:defRPr sz="2400" b="1" u="sng">
                <a:latin typeface="Arial"/>
                <a:ea typeface="Arial"/>
                <a:cs typeface="Arial"/>
                <a:sym typeface="Arial"/>
              </a:defRPr>
            </a:pPr>
            <a:endParaRPr sz="2400"/>
          </a:p>
          <a:p>
            <a:pPr marL="742950" indent="-514350" defTabSz="685800">
              <a:buSzPct val="100000"/>
              <a:buAutoNum type="arabicPeriod"/>
              <a:defRPr sz="2400" b="1">
                <a:latin typeface="Arial"/>
                <a:ea typeface="Arial"/>
                <a:cs typeface="Arial"/>
                <a:sym typeface="Arial"/>
              </a:defRPr>
            </a:pPr>
            <a:r>
              <a:t>git clone</a:t>
            </a:r>
          </a:p>
          <a:p>
            <a:pPr marL="742950" indent="-514350" defTabSz="685800">
              <a:buSzPct val="100000"/>
              <a:buAutoNum type="arabicPeriod"/>
              <a:defRPr sz="2400" b="1">
                <a:latin typeface="Arial"/>
                <a:ea typeface="Arial"/>
                <a:cs typeface="Arial"/>
                <a:sym typeface="Arial"/>
              </a:defRPr>
            </a:pPr>
            <a:endParaRPr/>
          </a:p>
          <a:p>
            <a:pPr marL="742950" indent="-514350" defTabSz="685800">
              <a:buSzPct val="100000"/>
              <a:buAutoNum type="arabicPeriod" startAt="2"/>
              <a:defRPr sz="2400" b="1">
                <a:latin typeface="Arial"/>
                <a:ea typeface="Arial"/>
                <a:cs typeface="Arial"/>
                <a:sym typeface="Arial"/>
              </a:defRPr>
            </a:pPr>
            <a:r>
              <a:t>git add</a:t>
            </a:r>
          </a:p>
          <a:p>
            <a:pPr marL="742950" indent="-514350" defTabSz="685800">
              <a:buSzPct val="100000"/>
              <a:buAutoNum type="arabicPeriod" startAt="2"/>
              <a:defRPr sz="2400" b="1">
                <a:latin typeface="Arial"/>
                <a:ea typeface="Arial"/>
                <a:cs typeface="Arial"/>
                <a:sym typeface="Arial"/>
              </a:defRPr>
            </a:pPr>
            <a:endParaRPr/>
          </a:p>
          <a:p>
            <a:pPr marL="742950" indent="-514350" defTabSz="685800">
              <a:buSzPct val="100000"/>
              <a:buAutoNum type="arabicPeriod" startAt="3"/>
              <a:defRPr sz="2400" b="1">
                <a:latin typeface="Arial"/>
                <a:ea typeface="Arial"/>
                <a:cs typeface="Arial"/>
                <a:sym typeface="Arial"/>
              </a:defRPr>
            </a:pPr>
            <a:r>
              <a:t>git commit</a:t>
            </a:r>
          </a:p>
          <a:p>
            <a:pPr marL="742950" indent="-514350" defTabSz="685800">
              <a:buSzPct val="100000"/>
              <a:buAutoNum type="arabicPeriod" startAt="3"/>
              <a:defRPr sz="2400" b="1">
                <a:latin typeface="Arial"/>
                <a:ea typeface="Arial"/>
                <a:cs typeface="Arial"/>
                <a:sym typeface="Arial"/>
              </a:defRPr>
            </a:pPr>
            <a:endParaRPr/>
          </a:p>
          <a:p>
            <a:pPr marL="742950" indent="-514350" defTabSz="685800">
              <a:buSzPct val="100000"/>
              <a:buAutoNum type="arabicPeriod" startAt="4"/>
              <a:defRPr sz="2400" b="1">
                <a:latin typeface="Arial"/>
                <a:ea typeface="Arial"/>
                <a:cs typeface="Arial"/>
                <a:sym typeface="Arial"/>
              </a:defRPr>
            </a:pPr>
            <a:r>
              <a:t>git push </a:t>
            </a:r>
          </a:p>
          <a:p>
            <a:pPr marL="742950" indent="-514350" defTabSz="685800">
              <a:buSzPct val="100000"/>
              <a:buAutoNum type="arabicPeriod" startAt="4"/>
              <a:defRPr sz="2400" b="1">
                <a:latin typeface="Arial"/>
                <a:ea typeface="Arial"/>
                <a:cs typeface="Arial"/>
                <a:sym typeface="Arial"/>
              </a:defRPr>
            </a:pPr>
            <a:endParaRPr/>
          </a:p>
          <a:p>
            <a:pPr marL="742950" indent="-514350" defTabSz="685800">
              <a:buSzPct val="100000"/>
              <a:buAutoNum type="arabicPeriod" startAt="5"/>
              <a:defRPr sz="2400" b="1">
                <a:latin typeface="Arial"/>
                <a:ea typeface="Arial"/>
                <a:cs typeface="Arial"/>
                <a:sym typeface="Arial"/>
              </a:defRPr>
            </a:pPr>
            <a:r>
              <a:t>git pull</a:t>
            </a:r>
          </a:p>
          <a:p>
            <a:pPr marL="742950" indent="-514350" defTabSz="685800">
              <a:buSzPct val="100000"/>
              <a:buAutoNum type="arabicPeriod" startAt="5"/>
              <a:defRPr sz="2800" b="1">
                <a:latin typeface="Arial"/>
                <a:ea typeface="Arial"/>
                <a:cs typeface="Arial"/>
                <a:sym typeface="Arial"/>
              </a:defRPr>
            </a:pPr>
            <a:endParaRP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Shape 517"/>
          <p:cNvSpPr txBox="1">
            <a:spLocks noGrp="1"/>
          </p:cNvSpPr>
          <p:nvPr>
            <p:ph type="title"/>
          </p:nvPr>
        </p:nvSpPr>
        <p:spPr>
          <a:xfrm>
            <a:off x="304796" y="-3"/>
            <a:ext cx="5470533" cy="653860"/>
          </a:xfrm>
          <a:prstGeom prst="rect">
            <a:avLst/>
          </a:prstGeom>
        </p:spPr>
        <p:txBody>
          <a:bodyPr/>
          <a:lstStyle/>
          <a:p>
            <a:r>
              <a:t>Basic Git Commands</a:t>
            </a:r>
          </a:p>
        </p:txBody>
      </p:sp>
      <p:sp>
        <p:nvSpPr>
          <p:cNvPr id="462" name="Shape 518"/>
          <p:cNvSpPr txBox="1"/>
          <p:nvPr/>
        </p:nvSpPr>
        <p:spPr>
          <a:xfrm>
            <a:off x="443344" y="914397"/>
            <a:ext cx="8229601" cy="5351966"/>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indent="228600" defTabSz="685800">
              <a:defRPr sz="2000" b="1" u="sng">
                <a:latin typeface="Arial"/>
                <a:ea typeface="Arial"/>
                <a:cs typeface="Arial"/>
                <a:sym typeface="Arial"/>
              </a:defRPr>
            </a:pPr>
            <a:r>
              <a:t>At its most basic, these are the five git commands to get started:</a:t>
            </a:r>
            <a:endParaRPr sz="2400"/>
          </a:p>
          <a:p>
            <a:pPr indent="228600" defTabSz="685800">
              <a:defRPr sz="2400" b="1" u="sng">
                <a:latin typeface="Arial"/>
                <a:ea typeface="Arial"/>
                <a:cs typeface="Arial"/>
                <a:sym typeface="Arial"/>
              </a:defRPr>
            </a:pPr>
            <a:endParaRPr sz="2400"/>
          </a:p>
          <a:p>
            <a:pPr marL="742950" indent="-514350" defTabSz="685800">
              <a:buSzPct val="100000"/>
              <a:buAutoNum type="arabicPeriod"/>
              <a:defRPr sz="2400" b="1">
                <a:latin typeface="Arial"/>
                <a:ea typeface="Arial"/>
                <a:cs typeface="Arial"/>
                <a:sym typeface="Arial"/>
              </a:defRPr>
            </a:pPr>
            <a:r>
              <a:t>git clone </a:t>
            </a:r>
            <a:r>
              <a:rPr b="0"/>
              <a:t>– copies an entire repo, while establishing a connection between a local and remote repo.</a:t>
            </a:r>
          </a:p>
          <a:p>
            <a:pPr marL="742950" indent="-514350" defTabSz="685800">
              <a:buSzPct val="100000"/>
              <a:buAutoNum type="arabicPeriod"/>
              <a:defRPr sz="2400">
                <a:latin typeface="Arial"/>
                <a:ea typeface="Arial"/>
                <a:cs typeface="Arial"/>
                <a:sym typeface="Arial"/>
              </a:defRPr>
            </a:pPr>
            <a:endParaRPr b="0"/>
          </a:p>
          <a:p>
            <a:pPr marL="742950" indent="-514350" defTabSz="685800">
              <a:buSzPct val="100000"/>
              <a:buAutoNum type="arabicPeriod" startAt="2"/>
              <a:defRPr sz="2400" b="1">
                <a:latin typeface="Arial"/>
                <a:ea typeface="Arial"/>
                <a:cs typeface="Arial"/>
                <a:sym typeface="Arial"/>
              </a:defRPr>
            </a:pPr>
            <a:r>
              <a:t>git add </a:t>
            </a:r>
            <a:r>
              <a:rPr b="0"/>
              <a:t>– tells git to track one or more files.</a:t>
            </a:r>
          </a:p>
          <a:p>
            <a:pPr marL="742950" indent="-514350" defTabSz="685800">
              <a:buSzPct val="100000"/>
              <a:buAutoNum type="arabicPeriod" startAt="2"/>
              <a:defRPr sz="2400">
                <a:latin typeface="Arial"/>
                <a:ea typeface="Arial"/>
                <a:cs typeface="Arial"/>
                <a:sym typeface="Arial"/>
              </a:defRPr>
            </a:pPr>
            <a:endParaRPr b="0"/>
          </a:p>
          <a:p>
            <a:pPr marL="742950" indent="-514350" defTabSz="685800">
              <a:buSzPct val="100000"/>
              <a:buAutoNum type="arabicPeriod" startAt="3"/>
              <a:defRPr sz="2400" b="1">
                <a:latin typeface="Arial"/>
                <a:ea typeface="Arial"/>
                <a:cs typeface="Arial"/>
                <a:sym typeface="Arial"/>
              </a:defRPr>
            </a:pPr>
            <a:r>
              <a:t>git commit </a:t>
            </a:r>
            <a:r>
              <a:rPr b="0"/>
              <a:t>– notes a change to the local repo.</a:t>
            </a:r>
          </a:p>
          <a:p>
            <a:pPr marL="742950" indent="-514350" defTabSz="685800">
              <a:buSzPct val="100000"/>
              <a:buAutoNum type="arabicPeriod" startAt="3"/>
              <a:defRPr sz="2400">
                <a:latin typeface="Arial"/>
                <a:ea typeface="Arial"/>
                <a:cs typeface="Arial"/>
                <a:sym typeface="Arial"/>
              </a:defRPr>
            </a:pPr>
            <a:endParaRPr b="0"/>
          </a:p>
          <a:p>
            <a:pPr marL="742950" indent="-514350" defTabSz="685800">
              <a:buSzPct val="100000"/>
              <a:buAutoNum type="arabicPeriod" startAt="4"/>
              <a:defRPr sz="2400" b="1">
                <a:latin typeface="Arial"/>
                <a:ea typeface="Arial"/>
                <a:cs typeface="Arial"/>
                <a:sym typeface="Arial"/>
              </a:defRPr>
            </a:pPr>
            <a:r>
              <a:t>git push </a:t>
            </a:r>
            <a:r>
              <a:rPr b="0"/>
              <a:t>– sends changes to a remote repo.</a:t>
            </a:r>
          </a:p>
          <a:p>
            <a:pPr marL="742950" indent="-514350" defTabSz="685800">
              <a:buSzPct val="100000"/>
              <a:buAutoNum type="arabicPeriod" startAt="4"/>
              <a:defRPr sz="2400">
                <a:latin typeface="Arial"/>
                <a:ea typeface="Arial"/>
                <a:cs typeface="Arial"/>
                <a:sym typeface="Arial"/>
              </a:defRPr>
            </a:pPr>
            <a:endParaRPr b="0"/>
          </a:p>
          <a:p>
            <a:pPr marL="742950" indent="-514350" defTabSz="685800">
              <a:buSzPct val="100000"/>
              <a:buAutoNum type="arabicPeriod" startAt="5"/>
              <a:defRPr sz="2400" b="1">
                <a:latin typeface="Arial"/>
                <a:ea typeface="Arial"/>
                <a:cs typeface="Arial"/>
                <a:sym typeface="Arial"/>
              </a:defRPr>
            </a:pPr>
            <a:r>
              <a:t>git pull </a:t>
            </a:r>
            <a:r>
              <a:rPr b="0"/>
              <a:t>– downloads freshest version of the repo (from a remote repository) into the local repo.</a:t>
            </a:r>
          </a:p>
          <a:p>
            <a:pPr marL="742950" indent="-514350" defTabSz="685800">
              <a:buSzPct val="100000"/>
              <a:buAutoNum type="arabicPeriod" startAt="5"/>
              <a:defRPr sz="2400">
                <a:latin typeface="Arial"/>
                <a:ea typeface="Arial"/>
                <a:cs typeface="Arial"/>
                <a:sym typeface="Arial"/>
              </a:defRPr>
            </a:pPr>
            <a:endParaRPr b="0"/>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1"/>
          <p:cNvSpPr txBox="1">
            <a:spLocks noGrp="1"/>
          </p:cNvSpPr>
          <p:nvPr>
            <p:ph type="title"/>
          </p:nvPr>
        </p:nvSpPr>
        <p:spPr>
          <a:xfrm>
            <a:off x="304799" y="-1"/>
            <a:ext cx="5470528" cy="653856"/>
          </a:xfrm>
          <a:prstGeom prst="rect">
            <a:avLst/>
          </a:prstGeom>
        </p:spPr>
        <p:txBody>
          <a:bodyPr/>
          <a:lstStyle/>
          <a:p>
            <a:r>
              <a:t>Support Team</a:t>
            </a:r>
          </a:p>
        </p:txBody>
      </p:sp>
      <p:sp>
        <p:nvSpPr>
          <p:cNvPr id="122" name="Content Placeholder 2"/>
          <p:cNvSpPr txBox="1"/>
          <p:nvPr/>
        </p:nvSpPr>
        <p:spPr>
          <a:xfrm>
            <a:off x="289559" y="762000"/>
            <a:ext cx="8583816" cy="559990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indent="228600">
              <a:lnSpc>
                <a:spcPct val="90000"/>
              </a:lnSpc>
              <a:defRPr sz="1500" b="1">
                <a:latin typeface="Arial"/>
                <a:ea typeface="Arial"/>
                <a:cs typeface="Arial"/>
                <a:sym typeface="Arial"/>
              </a:defRPr>
            </a:pPr>
            <a:endParaRPr/>
          </a:p>
          <a:p>
            <a:pPr indent="228600">
              <a:lnSpc>
                <a:spcPct val="90000"/>
              </a:lnSpc>
              <a:defRPr sz="3200" b="1">
                <a:latin typeface="Arial"/>
                <a:ea typeface="Arial"/>
                <a:cs typeface="Arial"/>
                <a:sym typeface="Arial"/>
              </a:defRPr>
            </a:pPr>
            <a:r>
              <a:t>Our Promise:</a:t>
            </a:r>
            <a:endParaRPr sz="2800"/>
          </a:p>
          <a:p>
            <a:pPr indent="228600">
              <a:lnSpc>
                <a:spcPct val="90000"/>
              </a:lnSpc>
              <a:defRPr sz="2400">
                <a:latin typeface="Arial"/>
                <a:ea typeface="Arial"/>
                <a:cs typeface="Arial"/>
                <a:sym typeface="Arial"/>
              </a:defRPr>
            </a:pPr>
            <a:r>
              <a:t>If you’re willing to put in the time – and you take our advice, we’re here to help you </a:t>
            </a:r>
            <a:r>
              <a:rPr u="sng"/>
              <a:t>100% of the way</a:t>
            </a:r>
            <a:r>
              <a:t>. </a:t>
            </a:r>
            <a:endParaRPr sz="2800"/>
          </a:p>
          <a:p>
            <a:pPr indent="228600">
              <a:lnSpc>
                <a:spcPct val="90000"/>
              </a:lnSpc>
              <a:defRPr sz="2400">
                <a:latin typeface="Arial"/>
                <a:ea typeface="Arial"/>
                <a:cs typeface="Arial"/>
                <a:sym typeface="Arial"/>
              </a:defRPr>
            </a:pPr>
            <a:endParaRPr sz="2800"/>
          </a:p>
          <a:p>
            <a:pPr indent="228600">
              <a:lnSpc>
                <a:spcPct val="90000"/>
              </a:lnSpc>
              <a:defRPr sz="2400">
                <a:latin typeface="Arial"/>
                <a:ea typeface="Arial"/>
                <a:cs typeface="Arial"/>
                <a:sym typeface="Arial"/>
              </a:defRPr>
            </a:pPr>
            <a:r>
              <a:t>This goes for everyone working behind the program:</a:t>
            </a:r>
            <a:endParaRPr sz="2800"/>
          </a:p>
          <a:p>
            <a:pPr indent="228600">
              <a:lnSpc>
                <a:spcPct val="90000"/>
              </a:lnSpc>
              <a:defRPr sz="2400">
                <a:latin typeface="Arial"/>
                <a:ea typeface="Arial"/>
                <a:cs typeface="Arial"/>
                <a:sym typeface="Arial"/>
              </a:defRPr>
            </a:pPr>
            <a:endParaRPr sz="2800"/>
          </a:p>
          <a:p>
            <a:pPr marL="571500" indent="-342900">
              <a:lnSpc>
                <a:spcPct val="90000"/>
              </a:lnSpc>
              <a:buSzPct val="100000"/>
              <a:buFont typeface="Arial"/>
              <a:buChar char="•"/>
              <a:defRPr sz="2400">
                <a:latin typeface="Arial"/>
                <a:ea typeface="Arial"/>
                <a:cs typeface="Arial"/>
                <a:sym typeface="Arial"/>
              </a:defRPr>
            </a:pPr>
            <a:r>
              <a:t>Instructors</a:t>
            </a:r>
            <a:endParaRPr sz="2800"/>
          </a:p>
          <a:p>
            <a:pPr marL="571500" indent="-342900">
              <a:lnSpc>
                <a:spcPct val="90000"/>
              </a:lnSpc>
              <a:buSzPct val="100000"/>
              <a:buFont typeface="Arial"/>
              <a:buChar char="•"/>
              <a:defRPr sz="2400">
                <a:latin typeface="Arial"/>
                <a:ea typeface="Arial"/>
                <a:cs typeface="Arial"/>
                <a:sym typeface="Arial"/>
              </a:defRPr>
            </a:pPr>
            <a:endParaRPr sz="2800"/>
          </a:p>
          <a:p>
            <a:pPr marL="571500" indent="-342900">
              <a:lnSpc>
                <a:spcPct val="90000"/>
              </a:lnSpc>
              <a:buSzPct val="100000"/>
              <a:buFont typeface="Arial"/>
              <a:buChar char="•"/>
              <a:defRPr sz="2400">
                <a:latin typeface="Arial"/>
                <a:ea typeface="Arial"/>
                <a:cs typeface="Arial"/>
                <a:sym typeface="Arial"/>
              </a:defRPr>
            </a:pPr>
            <a:r>
              <a:t>TAs </a:t>
            </a:r>
            <a:endParaRPr sz="2800"/>
          </a:p>
          <a:p>
            <a:pPr marL="571500" indent="-342900">
              <a:lnSpc>
                <a:spcPct val="90000"/>
              </a:lnSpc>
              <a:buSzPct val="100000"/>
              <a:buFont typeface="Arial"/>
              <a:buChar char="•"/>
              <a:defRPr sz="2400">
                <a:latin typeface="Arial"/>
                <a:ea typeface="Arial"/>
                <a:cs typeface="Arial"/>
                <a:sym typeface="Arial"/>
              </a:defRPr>
            </a:pPr>
            <a:endParaRPr sz="2800"/>
          </a:p>
          <a:p>
            <a:pPr marL="571500" indent="-342900">
              <a:lnSpc>
                <a:spcPct val="90000"/>
              </a:lnSpc>
              <a:buSzPct val="100000"/>
              <a:buFont typeface="Arial"/>
              <a:buChar char="•"/>
              <a:defRPr sz="2400">
                <a:latin typeface="Arial"/>
                <a:ea typeface="Arial"/>
                <a:cs typeface="Arial"/>
                <a:sym typeface="Arial"/>
              </a:defRPr>
            </a:pPr>
            <a:r>
              <a:t>Student Success Team</a:t>
            </a:r>
            <a:endParaRPr sz="2800"/>
          </a:p>
          <a:p>
            <a:pPr marL="571500" indent="-342900">
              <a:lnSpc>
                <a:spcPct val="90000"/>
              </a:lnSpc>
              <a:buSzPct val="100000"/>
              <a:buFont typeface="Arial"/>
              <a:buChar char="•"/>
              <a:defRPr sz="2400">
                <a:latin typeface="Arial"/>
                <a:ea typeface="Arial"/>
                <a:cs typeface="Arial"/>
                <a:sym typeface="Arial"/>
              </a:defRPr>
            </a:pPr>
            <a:endParaRPr sz="2800"/>
          </a:p>
          <a:p>
            <a:pPr marL="571500" indent="-342900">
              <a:lnSpc>
                <a:spcPct val="90000"/>
              </a:lnSpc>
              <a:buSzPct val="100000"/>
              <a:buFont typeface="Arial"/>
              <a:buChar char="•"/>
              <a:defRPr sz="2400">
                <a:latin typeface="Arial"/>
                <a:ea typeface="Arial"/>
                <a:cs typeface="Arial"/>
                <a:sym typeface="Arial"/>
              </a:defRPr>
            </a:pPr>
            <a:r>
              <a:t>Career Coaches</a:t>
            </a:r>
            <a:endParaRPr sz="2800"/>
          </a:p>
          <a:p>
            <a:pPr marL="571500" indent="-342900">
              <a:lnSpc>
                <a:spcPct val="90000"/>
              </a:lnSpc>
              <a:buSzPct val="100000"/>
              <a:buFont typeface="Arial"/>
              <a:buChar char="•"/>
              <a:defRPr sz="2400">
                <a:latin typeface="Arial"/>
                <a:ea typeface="Arial"/>
                <a:cs typeface="Arial"/>
                <a:sym typeface="Arial"/>
              </a:defRPr>
            </a:pPr>
            <a:endParaRPr sz="2800"/>
          </a:p>
          <a:p>
            <a:pPr marL="571500" indent="-342900">
              <a:lnSpc>
                <a:spcPct val="90000"/>
              </a:lnSpc>
              <a:buSzPct val="100000"/>
              <a:buFont typeface="Arial"/>
              <a:buChar char="•"/>
              <a:defRPr sz="2400">
                <a:latin typeface="Arial"/>
                <a:ea typeface="Arial"/>
                <a:cs typeface="Arial"/>
                <a:sym typeface="Arial"/>
              </a:defRPr>
            </a:pPr>
            <a:r>
              <a:t>Everyone Else!</a:t>
            </a:r>
            <a:endParaRPr sz="280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Shape 520"/>
          <p:cNvSpPr txBox="1">
            <a:spLocks noGrp="1"/>
          </p:cNvSpPr>
          <p:nvPr>
            <p:ph type="title"/>
          </p:nvPr>
        </p:nvSpPr>
        <p:spPr>
          <a:xfrm>
            <a:off x="304796" y="-3"/>
            <a:ext cx="5470533" cy="653860"/>
          </a:xfrm>
          <a:prstGeom prst="rect">
            <a:avLst/>
          </a:prstGeom>
        </p:spPr>
        <p:txBody>
          <a:bodyPr/>
          <a:lstStyle/>
          <a:p>
            <a:r>
              <a:t>&gt; YOUR TURN!</a:t>
            </a:r>
          </a:p>
        </p:txBody>
      </p:sp>
      <p:sp>
        <p:nvSpPr>
          <p:cNvPr id="465" name="Shape 521"/>
          <p:cNvSpPr/>
          <p:nvPr/>
        </p:nvSpPr>
        <p:spPr>
          <a:xfrm>
            <a:off x="-11742" y="689615"/>
            <a:ext cx="9155743" cy="5626583"/>
          </a:xfrm>
          <a:prstGeom prst="rect">
            <a:avLst/>
          </a:prstGeom>
          <a:solidFill>
            <a:srgbClr val="F2F2F2"/>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endParaRPr/>
          </a:p>
        </p:txBody>
      </p:sp>
      <p:sp>
        <p:nvSpPr>
          <p:cNvPr id="466" name="Shape 522"/>
          <p:cNvSpPr txBox="1"/>
          <p:nvPr/>
        </p:nvSpPr>
        <p:spPr>
          <a:xfrm>
            <a:off x="228600" y="723449"/>
            <a:ext cx="8686800" cy="564655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b="1">
                <a:latin typeface="Arial"/>
                <a:ea typeface="Arial"/>
                <a:cs typeface="Arial"/>
                <a:sym typeface="Arial"/>
              </a:defRPr>
            </a:pPr>
            <a:r>
              <a:t>Assignment (Using GitHub and the command line):</a:t>
            </a:r>
          </a:p>
          <a:p>
            <a:pPr>
              <a:defRPr b="1">
                <a:latin typeface="Arial"/>
                <a:ea typeface="Arial"/>
                <a:cs typeface="Arial"/>
                <a:sym typeface="Arial"/>
              </a:defRPr>
            </a:pPr>
            <a:endParaRPr/>
          </a:p>
          <a:p>
            <a:pPr marL="285750" indent="-285750">
              <a:buSzPct val="100000"/>
              <a:buFont typeface="Arial"/>
              <a:buChar char="•"/>
              <a:defRPr>
                <a:latin typeface="Arial"/>
                <a:ea typeface="Arial"/>
                <a:cs typeface="Arial"/>
                <a:sym typeface="Arial"/>
              </a:defRPr>
            </a:pPr>
            <a:r>
              <a:t>Create a new </a:t>
            </a:r>
            <a:r>
              <a:rPr b="1"/>
              <a:t>public GitHub repository </a:t>
            </a:r>
            <a:r>
              <a:t>and name it whatever you like. Be sure to check the box for “initialize this repository with a README.” </a:t>
            </a:r>
          </a:p>
          <a:p>
            <a:pPr marL="285750" indent="-285750">
              <a:buSzPct val="100000"/>
              <a:buFont typeface="Arial"/>
              <a:buChar char="•"/>
              <a:defRPr>
                <a:latin typeface="Arial"/>
                <a:ea typeface="Arial"/>
                <a:cs typeface="Arial"/>
                <a:sym typeface="Arial"/>
              </a:defRPr>
            </a:pPr>
            <a:endParaRPr/>
          </a:p>
          <a:p>
            <a:pPr marL="285750" indent="-285750">
              <a:buSzPct val="100000"/>
              <a:buFont typeface="Arial"/>
              <a:buChar char="•"/>
              <a:defRPr>
                <a:latin typeface="Arial"/>
                <a:ea typeface="Arial"/>
                <a:cs typeface="Arial"/>
                <a:sym typeface="Arial"/>
              </a:defRPr>
            </a:pPr>
            <a:r>
              <a:t>Next, </a:t>
            </a:r>
            <a:r>
              <a:rPr b="1"/>
              <a:t>clone</a:t>
            </a:r>
            <a:r>
              <a:t> the repo to your local directory. </a:t>
            </a:r>
          </a:p>
          <a:p>
            <a:pPr marL="285750" indent="-285750">
              <a:buSzPct val="100000"/>
              <a:buFont typeface="Arial"/>
              <a:buChar char="•"/>
              <a:defRPr>
                <a:latin typeface="Arial"/>
                <a:ea typeface="Arial"/>
                <a:cs typeface="Arial"/>
                <a:sym typeface="Arial"/>
              </a:defRPr>
            </a:pPr>
            <a:endParaRPr/>
          </a:p>
          <a:p>
            <a:pPr marL="285750" indent="-285750">
              <a:buSzPct val="100000"/>
              <a:buFont typeface="Arial"/>
              <a:buChar char="•"/>
              <a:defRPr>
                <a:latin typeface="Arial"/>
                <a:ea typeface="Arial"/>
                <a:cs typeface="Arial"/>
                <a:sym typeface="Arial"/>
              </a:defRPr>
            </a:pPr>
            <a:r>
              <a:t>Then create an HTML file inside the local directory.</a:t>
            </a:r>
          </a:p>
          <a:p>
            <a:pPr marL="285750" indent="-285750">
              <a:buSzPct val="100000"/>
              <a:buFont typeface="Arial"/>
              <a:buChar char="•"/>
              <a:defRPr>
                <a:latin typeface="Arial"/>
                <a:ea typeface="Arial"/>
                <a:cs typeface="Arial"/>
                <a:sym typeface="Arial"/>
              </a:defRPr>
            </a:pPr>
            <a:endParaRPr/>
          </a:p>
          <a:p>
            <a:pPr marL="285750" indent="-285750">
              <a:buSzPct val="100000"/>
              <a:buFont typeface="Arial"/>
              <a:buChar char="•"/>
              <a:defRPr b="1">
                <a:latin typeface="Arial"/>
                <a:ea typeface="Arial"/>
                <a:cs typeface="Arial"/>
                <a:sym typeface="Arial"/>
              </a:defRPr>
            </a:pPr>
            <a:r>
              <a:t>Add</a:t>
            </a:r>
            <a:r>
              <a:rPr b="0"/>
              <a:t>, </a:t>
            </a:r>
            <a:r>
              <a:t>Commit</a:t>
            </a:r>
            <a:r>
              <a:rPr b="0"/>
              <a:t>, and </a:t>
            </a:r>
            <a:r>
              <a:t>Push</a:t>
            </a:r>
            <a:r>
              <a:rPr b="0"/>
              <a:t> the code to GitHub.</a:t>
            </a:r>
          </a:p>
          <a:p>
            <a:pPr>
              <a:defRPr sz="1600">
                <a:latin typeface="Arial"/>
                <a:ea typeface="Arial"/>
                <a:cs typeface="Arial"/>
                <a:sym typeface="Arial"/>
              </a:defRPr>
            </a:pPr>
            <a:endParaRPr b="0"/>
          </a:p>
          <a:p>
            <a:pPr>
              <a:defRPr b="1">
                <a:latin typeface="Arial"/>
                <a:ea typeface="Arial"/>
                <a:cs typeface="Arial"/>
                <a:sym typeface="Arial"/>
              </a:defRPr>
            </a:pPr>
            <a:r>
              <a:t>Bonus:</a:t>
            </a:r>
          </a:p>
          <a:p>
            <a:pPr marL="180473" indent="-180473">
              <a:buSzPct val="100000"/>
              <a:buChar char="•"/>
              <a:defRPr b="1">
                <a:latin typeface="Arial"/>
                <a:ea typeface="Arial"/>
                <a:cs typeface="Arial"/>
                <a:sym typeface="Arial"/>
              </a:defRPr>
            </a:pPr>
            <a:r>
              <a:rPr b="0"/>
              <a:t>Create a new public GitHub repository, and name it `zen-garden`.</a:t>
            </a:r>
          </a:p>
          <a:p>
            <a:pPr>
              <a:defRPr b="1">
                <a:latin typeface="Arial"/>
                <a:ea typeface="Arial"/>
                <a:cs typeface="Arial"/>
                <a:sym typeface="Arial"/>
              </a:defRPr>
            </a:pPr>
            <a:endParaRPr b="0"/>
          </a:p>
          <a:p>
            <a:pPr marL="180473" indent="-180473">
              <a:buSzPct val="100000"/>
              <a:buChar char="•"/>
              <a:defRPr b="1">
                <a:latin typeface="Arial"/>
                <a:ea typeface="Arial"/>
                <a:cs typeface="Arial"/>
                <a:sym typeface="Arial"/>
              </a:defRPr>
            </a:pPr>
            <a:r>
              <a:rPr b="0"/>
              <a:t>Go to CSS Zen Garden (http://www.mezzoblue.com/zengarden/alldesigns/). Navigate to a few of the examples and choose a page that you like.</a:t>
            </a:r>
          </a:p>
          <a:p>
            <a:pPr>
              <a:defRPr b="1">
                <a:latin typeface="Arial"/>
                <a:ea typeface="Arial"/>
                <a:cs typeface="Arial"/>
                <a:sym typeface="Arial"/>
              </a:defRPr>
            </a:pPr>
            <a:endParaRPr b="0"/>
          </a:p>
          <a:p>
            <a:pPr>
              <a:defRPr>
                <a:latin typeface="Arial"/>
                <a:ea typeface="Arial"/>
                <a:cs typeface="Arial"/>
                <a:sym typeface="Arial"/>
              </a:defRPr>
            </a:pPr>
            <a:r>
              <a:t>• Download the HTML/CSS, add it to your new repo, and change the CSS in any way you'd like.</a:t>
            </a:r>
          </a:p>
          <a:p>
            <a:pPr>
              <a:defRPr>
                <a:latin typeface="Arial"/>
                <a:ea typeface="Arial"/>
                <a:cs typeface="Arial"/>
                <a:sym typeface="Arial"/>
              </a:defRPr>
            </a:pPr>
            <a:endParaRPr/>
          </a:p>
          <a:p>
            <a:pPr>
              <a:defRPr>
                <a:latin typeface="Arial"/>
                <a:ea typeface="Arial"/>
                <a:cs typeface="Arial"/>
                <a:sym typeface="Arial"/>
              </a:defRPr>
            </a:pPr>
            <a:r>
              <a:t>• </a:t>
            </a:r>
            <a:r>
              <a:rPr b="1"/>
              <a:t>Add</a:t>
            </a:r>
            <a:r>
              <a:t>, </a:t>
            </a:r>
            <a:r>
              <a:rPr b="1"/>
              <a:t>Commit</a:t>
            </a:r>
            <a:r>
              <a:t>, and </a:t>
            </a:r>
            <a:r>
              <a:rPr b="1"/>
              <a:t>Push</a:t>
            </a:r>
            <a:r>
              <a:t> the code to GitHub.</a:t>
            </a:r>
          </a:p>
        </p:txBody>
      </p:sp>
      <p:sp>
        <p:nvSpPr>
          <p:cNvPr id="467" name="Shape 523"/>
          <p:cNvSpPr txBox="1"/>
          <p:nvPr/>
        </p:nvSpPr>
        <p:spPr>
          <a:xfrm>
            <a:off x="2514600" y="124821"/>
            <a:ext cx="6477000" cy="350658"/>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lgn="r">
              <a:defRPr b="1">
                <a:latin typeface="Arial"/>
                <a:ea typeface="Arial"/>
                <a:cs typeface="Arial"/>
                <a:sym typeface="Arial"/>
              </a:defRPr>
            </a:pPr>
            <a:r>
              <a:t>Activity</a:t>
            </a:r>
            <a:r>
              <a:rPr b="0" i="1"/>
              <a:t>: </a:t>
            </a:r>
            <a:r>
              <a:rPr b="0"/>
              <a:t>Git Add, Commit, Push </a:t>
            </a:r>
            <a:r>
              <a:t>|  Suggested Time: </a:t>
            </a:r>
            <a:r>
              <a:rPr b="0"/>
              <a:t>15 min</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Git Workflow"/>
          <p:cNvSpPr txBox="1">
            <a:spLocks noGrp="1"/>
          </p:cNvSpPr>
          <p:nvPr>
            <p:ph type="title"/>
          </p:nvPr>
        </p:nvSpPr>
        <p:spPr>
          <a:xfrm>
            <a:off x="390606" y="2953542"/>
            <a:ext cx="8229601" cy="871859"/>
          </a:xfrm>
          <a:prstGeom prst="rect">
            <a:avLst/>
          </a:prstGeom>
        </p:spPr>
        <p:txBody>
          <a:bodyPr/>
          <a:lstStyle/>
          <a:p>
            <a:r>
              <a:t>Git Workflow</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 name="The .git Folder"/>
          <p:cNvSpPr txBox="1">
            <a:spLocks noGrp="1"/>
          </p:cNvSpPr>
          <p:nvPr>
            <p:ph type="title"/>
          </p:nvPr>
        </p:nvSpPr>
        <p:spPr>
          <a:xfrm>
            <a:off x="304800" y="-2"/>
            <a:ext cx="5470527" cy="653858"/>
          </a:xfrm>
          <a:prstGeom prst="rect">
            <a:avLst/>
          </a:prstGeom>
        </p:spPr>
        <p:txBody>
          <a:bodyPr/>
          <a:lstStyle/>
          <a:p>
            <a:r>
              <a:t>The .git Folder</a:t>
            </a:r>
          </a:p>
        </p:txBody>
      </p:sp>
      <p:sp>
        <p:nvSpPr>
          <p:cNvPr id="472" name="This is what makes your local directory a repo, as opposed to a regular folder."/>
          <p:cNvSpPr txBox="1"/>
          <p:nvPr/>
        </p:nvSpPr>
        <p:spPr>
          <a:xfrm>
            <a:off x="338270" y="5570558"/>
            <a:ext cx="8467459" cy="35813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b="1"/>
            </a:pPr>
            <a:r>
              <a:t>This is what makes your local directory a </a:t>
            </a:r>
            <a:r>
              <a:rPr i="1"/>
              <a:t>repo, </a:t>
            </a:r>
            <a:r>
              <a:t>as opposed to a regular folder.</a:t>
            </a:r>
          </a:p>
        </p:txBody>
      </p:sp>
      <p:sp>
        <p:nvSpPr>
          <p:cNvPr id="473" name="• When you cloned your repo, you might have noticed a hidden .git folder was created.…"/>
          <p:cNvSpPr txBox="1"/>
          <p:nvPr/>
        </p:nvSpPr>
        <p:spPr>
          <a:xfrm>
            <a:off x="1140205" y="1002579"/>
            <a:ext cx="6863589" cy="18440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2000"/>
            </a:pPr>
            <a:r>
              <a:t>• When you cloned your repo, you might have noticed a hidden </a:t>
            </a:r>
            <a:r>
              <a:rPr i="1"/>
              <a:t>.git</a:t>
            </a:r>
            <a:r>
              <a:t> folder was created. </a:t>
            </a:r>
          </a:p>
          <a:p>
            <a:pPr>
              <a:defRPr sz="2000"/>
            </a:pPr>
            <a:endParaRPr/>
          </a:p>
          <a:p>
            <a:pPr>
              <a:defRPr sz="2000"/>
            </a:pPr>
            <a:r>
              <a:t>• This folder stores information about your repository, including a history of all changes, along with who made them.</a:t>
            </a:r>
          </a:p>
        </p:txBody>
      </p:sp>
      <p:pic>
        <p:nvPicPr>
          <p:cNvPr id="474" name="git folder.jpeg" descr="git folder.jpeg"/>
          <p:cNvPicPr>
            <a:picLocks noChangeAspect="1"/>
          </p:cNvPicPr>
          <p:nvPr/>
        </p:nvPicPr>
        <p:blipFill>
          <a:blip r:embed="rId2">
            <a:extLst/>
          </a:blip>
          <a:stretch>
            <a:fillRect/>
          </a:stretch>
        </p:blipFill>
        <p:spPr>
          <a:xfrm>
            <a:off x="3325614" y="3174706"/>
            <a:ext cx="2492774" cy="1905588"/>
          </a:xfrm>
          <a:prstGeom prst="rect">
            <a:avLst/>
          </a:prstGeom>
          <a:ln w="12700">
            <a:miter lim="400000"/>
          </a:ln>
        </p:spPr>
      </p:pic>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Git Workflow"/>
          <p:cNvSpPr txBox="1">
            <a:spLocks noGrp="1"/>
          </p:cNvSpPr>
          <p:nvPr>
            <p:ph type="title"/>
          </p:nvPr>
        </p:nvSpPr>
        <p:spPr>
          <a:xfrm>
            <a:off x="304800" y="-2"/>
            <a:ext cx="5470527" cy="653858"/>
          </a:xfrm>
          <a:prstGeom prst="rect">
            <a:avLst/>
          </a:prstGeom>
        </p:spPr>
        <p:txBody>
          <a:bodyPr/>
          <a:lstStyle/>
          <a:p>
            <a:r>
              <a:t>Git Workflow</a:t>
            </a:r>
          </a:p>
        </p:txBody>
      </p:sp>
      <p:sp>
        <p:nvSpPr>
          <p:cNvPr id="477" name="Cylinder"/>
          <p:cNvSpPr/>
          <p:nvPr/>
        </p:nvSpPr>
        <p:spPr>
          <a:xfrm>
            <a:off x="512208" y="2111018"/>
            <a:ext cx="1388443" cy="1833025"/>
          </a:xfrm>
          <a:custGeom>
            <a:avLst/>
            <a:gdLst/>
            <a:ahLst/>
            <a:cxnLst>
              <a:cxn ang="0">
                <a:pos x="wd2" y="hd2"/>
              </a:cxn>
              <a:cxn ang="5400000">
                <a:pos x="wd2" y="hd2"/>
              </a:cxn>
              <a:cxn ang="10800000">
                <a:pos x="wd2" y="hd2"/>
              </a:cxn>
              <a:cxn ang="16200000">
                <a:pos x="wd2" y="hd2"/>
              </a:cxn>
            </a:cxnLst>
            <a:rect l="0" t="0" r="r" b="b"/>
            <a:pathLst>
              <a:path w="19678" h="21600"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FFFFFF"/>
          </a:solidFill>
          <a:ln w="25400">
            <a:solidFill>
              <a:srgbClr val="4288B8"/>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478" name="In Git, there are four conceptual areas your code can be in."/>
          <p:cNvSpPr txBox="1"/>
          <p:nvPr/>
        </p:nvSpPr>
        <p:spPr>
          <a:xfrm>
            <a:off x="1284568" y="1099980"/>
            <a:ext cx="6515876" cy="35813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b="1"/>
            </a:pPr>
            <a:r>
              <a:t>In Git, there are </a:t>
            </a:r>
            <a:r>
              <a:rPr i="1"/>
              <a:t>four</a:t>
            </a:r>
            <a:r>
              <a:t> conceptual areas your code can be in.</a:t>
            </a:r>
          </a:p>
        </p:txBody>
      </p:sp>
      <p:sp>
        <p:nvSpPr>
          <p:cNvPr id="479" name="Cylinder"/>
          <p:cNvSpPr/>
          <p:nvPr/>
        </p:nvSpPr>
        <p:spPr>
          <a:xfrm>
            <a:off x="2775106" y="2115061"/>
            <a:ext cx="1388513" cy="1833026"/>
          </a:xfrm>
          <a:custGeom>
            <a:avLst/>
            <a:gdLst/>
            <a:ahLst/>
            <a:cxnLst>
              <a:cxn ang="0">
                <a:pos x="wd2" y="hd2"/>
              </a:cxn>
              <a:cxn ang="5400000">
                <a:pos x="wd2" y="hd2"/>
              </a:cxn>
              <a:cxn ang="10800000">
                <a:pos x="wd2" y="hd2"/>
              </a:cxn>
              <a:cxn ang="16200000">
                <a:pos x="wd2" y="hd2"/>
              </a:cxn>
            </a:cxnLst>
            <a:rect l="0" t="0" r="r" b="b"/>
            <a:pathLst>
              <a:path w="19678" h="21600"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FFFFFF"/>
          </a:solidFill>
          <a:ln w="25400">
            <a:solidFill>
              <a:srgbClr val="009FB8"/>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480" name="Cylinder"/>
          <p:cNvSpPr/>
          <p:nvPr/>
        </p:nvSpPr>
        <p:spPr>
          <a:xfrm>
            <a:off x="5023606" y="2111017"/>
            <a:ext cx="1388512" cy="1833025"/>
          </a:xfrm>
          <a:custGeom>
            <a:avLst/>
            <a:gdLst/>
            <a:ahLst/>
            <a:cxnLst>
              <a:cxn ang="0">
                <a:pos x="wd2" y="hd2"/>
              </a:cxn>
              <a:cxn ang="5400000">
                <a:pos x="wd2" y="hd2"/>
              </a:cxn>
              <a:cxn ang="10800000">
                <a:pos x="wd2" y="hd2"/>
              </a:cxn>
              <a:cxn ang="16200000">
                <a:pos x="wd2" y="hd2"/>
              </a:cxn>
            </a:cxnLst>
            <a:rect l="0" t="0" r="r" b="b"/>
            <a:pathLst>
              <a:path w="19679" h="21600"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FFFFFF"/>
          </a:solidFill>
          <a:ln w="25400">
            <a:solidFill>
              <a:srgbClr val="9200B8"/>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481" name="Cylinder"/>
          <p:cNvSpPr/>
          <p:nvPr/>
        </p:nvSpPr>
        <p:spPr>
          <a:xfrm>
            <a:off x="7243208" y="2111017"/>
            <a:ext cx="1388442" cy="1833025"/>
          </a:xfrm>
          <a:custGeom>
            <a:avLst/>
            <a:gdLst/>
            <a:ahLst/>
            <a:cxnLst>
              <a:cxn ang="0">
                <a:pos x="wd2" y="hd2"/>
              </a:cxn>
              <a:cxn ang="5400000">
                <a:pos x="wd2" y="hd2"/>
              </a:cxn>
              <a:cxn ang="10800000">
                <a:pos x="wd2" y="hd2"/>
              </a:cxn>
              <a:cxn ang="16200000">
                <a:pos x="wd2" y="hd2"/>
              </a:cxn>
            </a:cxnLst>
            <a:rect l="0" t="0" r="r" b="b"/>
            <a:pathLst>
              <a:path w="19678" h="21600"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FFFFFF"/>
          </a:solidFill>
          <a:ln w="25400">
            <a:solidFill>
              <a:srgbClr val="B83B24"/>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482" name="Workspace"/>
          <p:cNvSpPr txBox="1"/>
          <p:nvPr/>
        </p:nvSpPr>
        <p:spPr>
          <a:xfrm>
            <a:off x="622643" y="3081253"/>
            <a:ext cx="1256066" cy="35813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a:lvl1pPr>
          </a:lstStyle>
          <a:p>
            <a:r>
              <a:t>Workspace</a:t>
            </a:r>
          </a:p>
        </p:txBody>
      </p:sp>
      <p:sp>
        <p:nvSpPr>
          <p:cNvPr id="483" name="Staging Area…"/>
          <p:cNvSpPr txBox="1"/>
          <p:nvPr/>
        </p:nvSpPr>
        <p:spPr>
          <a:xfrm>
            <a:off x="2742850" y="2926551"/>
            <a:ext cx="1486788" cy="62483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lgn="ctr">
              <a:defRPr b="1"/>
            </a:pPr>
            <a:r>
              <a:t>Staging Area</a:t>
            </a:r>
          </a:p>
          <a:p>
            <a:pPr algn="ctr">
              <a:defRPr b="1"/>
            </a:pPr>
            <a:r>
              <a:t>(index)</a:t>
            </a:r>
          </a:p>
        </p:txBody>
      </p:sp>
      <p:sp>
        <p:nvSpPr>
          <p:cNvPr id="484" name="Local…"/>
          <p:cNvSpPr txBox="1"/>
          <p:nvPr/>
        </p:nvSpPr>
        <p:spPr>
          <a:xfrm>
            <a:off x="5061456" y="2789153"/>
            <a:ext cx="1312881" cy="89153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lgn="ctr">
              <a:defRPr b="1"/>
            </a:pPr>
            <a:r>
              <a:t>Local</a:t>
            </a:r>
          </a:p>
          <a:p>
            <a:pPr algn="ctr">
              <a:defRPr b="1"/>
            </a:pPr>
            <a:r>
              <a:t>Repository</a:t>
            </a:r>
          </a:p>
          <a:p>
            <a:pPr algn="ctr">
              <a:defRPr b="1"/>
            </a:pPr>
            <a:r>
              <a:t>(HEAD)</a:t>
            </a:r>
          </a:p>
        </p:txBody>
      </p:sp>
      <p:sp>
        <p:nvSpPr>
          <p:cNvPr id="485" name="Remote…"/>
          <p:cNvSpPr txBox="1"/>
          <p:nvPr/>
        </p:nvSpPr>
        <p:spPr>
          <a:xfrm>
            <a:off x="7315493" y="2922503"/>
            <a:ext cx="1244011" cy="62483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lgn="ctr">
              <a:defRPr b="1"/>
            </a:pPr>
            <a:r>
              <a:t>Remote</a:t>
            </a:r>
          </a:p>
          <a:p>
            <a:pPr algn="ctr">
              <a:defRPr b="1"/>
            </a:pPr>
            <a:r>
              <a:t>Repository</a:t>
            </a:r>
          </a:p>
        </p:txBody>
      </p:sp>
      <p:sp>
        <p:nvSpPr>
          <p:cNvPr id="486" name="Arrow"/>
          <p:cNvSpPr/>
          <p:nvPr/>
        </p:nvSpPr>
        <p:spPr>
          <a:xfrm>
            <a:off x="1446002" y="4200878"/>
            <a:ext cx="1556050" cy="1779874"/>
          </a:xfrm>
          <a:prstGeom prst="rightArrow">
            <a:avLst>
              <a:gd name="adj1" fmla="val 32000"/>
              <a:gd name="adj2" fmla="val 52235"/>
            </a:avLst>
          </a:prstGeom>
          <a:solidFill>
            <a:srgbClr val="009FB8"/>
          </a:solidFill>
          <a:ln w="12700">
            <a:miter lim="400000"/>
          </a:ln>
          <a:effectLst>
            <a:outerShdw blurRad="38100" dist="23000" dir="5400000" rotWithShape="0">
              <a:srgbClr val="000000">
                <a:alpha val="35000"/>
              </a:srgbClr>
            </a:outerShdw>
          </a:effectLst>
        </p:spPr>
        <p:txBody>
          <a:bodyPr lIns="45718" tIns="45718" rIns="45718" bIns="45718" anchor="ctr"/>
          <a:lstStyle/>
          <a:p>
            <a:endParaRPr/>
          </a:p>
        </p:txBody>
      </p:sp>
      <p:sp>
        <p:nvSpPr>
          <p:cNvPr id="487" name="Arrow"/>
          <p:cNvSpPr/>
          <p:nvPr/>
        </p:nvSpPr>
        <p:spPr>
          <a:xfrm>
            <a:off x="3793976" y="4200878"/>
            <a:ext cx="1556050" cy="1779874"/>
          </a:xfrm>
          <a:prstGeom prst="rightArrow">
            <a:avLst>
              <a:gd name="adj1" fmla="val 32000"/>
              <a:gd name="adj2" fmla="val 52235"/>
            </a:avLst>
          </a:prstGeom>
          <a:solidFill>
            <a:srgbClr val="9219B8"/>
          </a:solidFill>
          <a:ln w="12700">
            <a:miter lim="400000"/>
          </a:ln>
          <a:effectLst>
            <a:outerShdw blurRad="38100" dist="23000" dir="5400000" rotWithShape="0">
              <a:srgbClr val="000000">
                <a:alpha val="35000"/>
              </a:srgbClr>
            </a:outerShdw>
          </a:effectLst>
        </p:spPr>
        <p:txBody>
          <a:bodyPr lIns="45718" tIns="45718" rIns="45718" bIns="45718" anchor="ctr"/>
          <a:lstStyle/>
          <a:p>
            <a:endParaRPr/>
          </a:p>
        </p:txBody>
      </p:sp>
      <p:sp>
        <p:nvSpPr>
          <p:cNvPr id="488" name="Arrow"/>
          <p:cNvSpPr/>
          <p:nvPr/>
        </p:nvSpPr>
        <p:spPr>
          <a:xfrm>
            <a:off x="6141949" y="4196831"/>
            <a:ext cx="1556050" cy="1779875"/>
          </a:xfrm>
          <a:prstGeom prst="rightArrow">
            <a:avLst>
              <a:gd name="adj1" fmla="val 32000"/>
              <a:gd name="adj2" fmla="val 52235"/>
            </a:avLst>
          </a:prstGeom>
          <a:solidFill>
            <a:srgbClr val="B93B24"/>
          </a:solidFill>
          <a:ln w="12700">
            <a:miter lim="400000"/>
          </a:ln>
          <a:effectLst>
            <a:outerShdw blurRad="38100" dist="23000" dir="5400000" rotWithShape="0">
              <a:srgbClr val="000000">
                <a:alpha val="35000"/>
              </a:srgbClr>
            </a:outerShdw>
          </a:effectLst>
        </p:spPr>
        <p:txBody>
          <a:bodyPr lIns="45718" tIns="45718" rIns="45718" bIns="45718" anchor="ctr"/>
          <a:lstStyle/>
          <a:p>
            <a:endParaRPr/>
          </a:p>
        </p:txBody>
      </p:sp>
      <p:sp>
        <p:nvSpPr>
          <p:cNvPr id="489" name="git add"/>
          <p:cNvSpPr txBox="1"/>
          <p:nvPr/>
        </p:nvSpPr>
        <p:spPr>
          <a:xfrm>
            <a:off x="1814826" y="4911745"/>
            <a:ext cx="818400" cy="35813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a:solidFill>
                  <a:srgbClr val="FFFFFF"/>
                </a:solidFill>
              </a:defRPr>
            </a:lvl1pPr>
          </a:lstStyle>
          <a:p>
            <a:r>
              <a:t>git add</a:t>
            </a:r>
          </a:p>
        </p:txBody>
      </p:sp>
      <p:sp>
        <p:nvSpPr>
          <p:cNvPr id="490" name="git commit"/>
          <p:cNvSpPr txBox="1"/>
          <p:nvPr/>
        </p:nvSpPr>
        <p:spPr>
          <a:xfrm>
            <a:off x="3964616" y="4911745"/>
            <a:ext cx="1214767" cy="35813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a:solidFill>
                  <a:srgbClr val="FFFFFF"/>
                </a:solidFill>
              </a:defRPr>
            </a:lvl1pPr>
          </a:lstStyle>
          <a:p>
            <a:r>
              <a:t>git commit</a:t>
            </a:r>
          </a:p>
        </p:txBody>
      </p:sp>
      <p:sp>
        <p:nvSpPr>
          <p:cNvPr id="491" name="git push"/>
          <p:cNvSpPr txBox="1"/>
          <p:nvPr/>
        </p:nvSpPr>
        <p:spPr>
          <a:xfrm>
            <a:off x="6463334" y="4911745"/>
            <a:ext cx="913278" cy="35813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a:solidFill>
                  <a:srgbClr val="FFFFFF"/>
                </a:solidFill>
              </a:defRPr>
            </a:lvl1pPr>
          </a:lstStyle>
          <a:p>
            <a:r>
              <a:t>git push</a:t>
            </a: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Workspace"/>
          <p:cNvSpPr txBox="1">
            <a:spLocks noGrp="1"/>
          </p:cNvSpPr>
          <p:nvPr>
            <p:ph type="title"/>
          </p:nvPr>
        </p:nvSpPr>
        <p:spPr>
          <a:xfrm>
            <a:off x="304800" y="-2"/>
            <a:ext cx="5470527" cy="653858"/>
          </a:xfrm>
          <a:prstGeom prst="rect">
            <a:avLst/>
          </a:prstGeom>
        </p:spPr>
        <p:txBody>
          <a:bodyPr/>
          <a:lstStyle/>
          <a:p>
            <a:r>
              <a:t>Workspace</a:t>
            </a:r>
          </a:p>
        </p:txBody>
      </p:sp>
      <p:sp>
        <p:nvSpPr>
          <p:cNvPr id="494" name="The workspace is where you’re used to dealing with your files."/>
          <p:cNvSpPr txBox="1"/>
          <p:nvPr/>
        </p:nvSpPr>
        <p:spPr>
          <a:xfrm>
            <a:off x="2728083" y="1458466"/>
            <a:ext cx="5718222" cy="6756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2000"/>
            </a:pPr>
            <a:r>
              <a:t>The </a:t>
            </a:r>
            <a:r>
              <a:rPr b="1"/>
              <a:t>workspace</a:t>
            </a:r>
            <a:r>
              <a:t> is where you’re used to dealing with your files. </a:t>
            </a:r>
          </a:p>
        </p:txBody>
      </p:sp>
      <p:pic>
        <p:nvPicPr>
          <p:cNvPr id="495" name="Screen Shot 2019-03-05 at 11.25.33 AM.png" descr="Screen Shot 2019-03-05 at 11.25.33 AM.png"/>
          <p:cNvPicPr>
            <a:picLocks noChangeAspect="1"/>
          </p:cNvPicPr>
          <p:nvPr/>
        </p:nvPicPr>
        <p:blipFill>
          <a:blip r:embed="rId2">
            <a:extLst/>
          </a:blip>
          <a:stretch>
            <a:fillRect/>
          </a:stretch>
        </p:blipFill>
        <p:spPr>
          <a:xfrm>
            <a:off x="425797" y="1112282"/>
            <a:ext cx="1609919" cy="1317207"/>
          </a:xfrm>
          <a:prstGeom prst="rect">
            <a:avLst/>
          </a:prstGeom>
          <a:ln w="12700">
            <a:miter lim="400000"/>
          </a:ln>
        </p:spPr>
      </p:pic>
      <p:pic>
        <p:nvPicPr>
          <p:cNvPr id="496" name="Screen Shot 2019-03-05 at 11.27.46 AM.png" descr="Screen Shot 2019-03-05 at 11.27.46 AM.png"/>
          <p:cNvPicPr>
            <a:picLocks noChangeAspect="1"/>
          </p:cNvPicPr>
          <p:nvPr/>
        </p:nvPicPr>
        <p:blipFill>
          <a:blip r:embed="rId3">
            <a:extLst/>
          </a:blip>
          <a:stretch>
            <a:fillRect/>
          </a:stretch>
        </p:blipFill>
        <p:spPr>
          <a:xfrm>
            <a:off x="6991646" y="2887915"/>
            <a:ext cx="1422403" cy="1358903"/>
          </a:xfrm>
          <a:prstGeom prst="rect">
            <a:avLst/>
          </a:prstGeom>
          <a:ln w="12700">
            <a:miter lim="400000"/>
          </a:ln>
        </p:spPr>
      </p:pic>
      <p:sp>
        <p:nvSpPr>
          <p:cNvPr id="497" name="Any time you save a file, you’re replacing the old version of a file with a new one."/>
          <p:cNvSpPr txBox="1"/>
          <p:nvPr/>
        </p:nvSpPr>
        <p:spPr>
          <a:xfrm>
            <a:off x="504416" y="3223990"/>
            <a:ext cx="6182643" cy="6756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2000"/>
            </a:pPr>
            <a:r>
              <a:t>Any time you </a:t>
            </a:r>
            <a:r>
              <a:rPr b="1"/>
              <a:t>save</a:t>
            </a:r>
            <a:r>
              <a:t> a file, you’re replacing the old version of a file with a new one.</a:t>
            </a:r>
          </a:p>
        </p:txBody>
      </p:sp>
      <p:sp>
        <p:nvSpPr>
          <p:cNvPr id="498" name="This step is referred to as Untracked since Git has no knowledge of your workspace."/>
          <p:cNvSpPr txBox="1"/>
          <p:nvPr/>
        </p:nvSpPr>
        <p:spPr>
          <a:xfrm>
            <a:off x="520467" y="5051430"/>
            <a:ext cx="8103066" cy="6756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2000"/>
            </a:pPr>
            <a:r>
              <a:t>This step is referred to as </a:t>
            </a:r>
            <a:r>
              <a:rPr b="1"/>
              <a:t>Untracked</a:t>
            </a:r>
            <a:r>
              <a:t> since Git has no knowledge of your workspace. </a:t>
            </a: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 git add - Adds a file to the Staging Area.…"/>
          <p:cNvSpPr txBox="1"/>
          <p:nvPr/>
        </p:nvSpPr>
        <p:spPr>
          <a:xfrm>
            <a:off x="502391" y="1027128"/>
            <a:ext cx="8139218" cy="21361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2000"/>
            </a:pPr>
            <a:r>
              <a:t>• </a:t>
            </a:r>
            <a:r>
              <a:rPr b="1"/>
              <a:t>git add - </a:t>
            </a:r>
            <a:r>
              <a:t>Adds a file to the </a:t>
            </a:r>
            <a:r>
              <a:rPr b="1"/>
              <a:t>Staging Area.</a:t>
            </a:r>
          </a:p>
          <a:p>
            <a:pPr>
              <a:defRPr sz="2000" b="1"/>
            </a:pPr>
            <a:endParaRPr b="1"/>
          </a:p>
          <a:p>
            <a:pPr marL="180472" indent="-180472">
              <a:buSzPct val="100000"/>
              <a:buChar char="•"/>
              <a:defRPr sz="2000"/>
            </a:pPr>
            <a:r>
              <a:t>This command takes an</a:t>
            </a:r>
            <a:r>
              <a:rPr b="1"/>
              <a:t> argument</a:t>
            </a:r>
            <a:r>
              <a:t>, which means we must provide the name of the file we want to add. Ex: </a:t>
            </a:r>
            <a:r>
              <a:rPr>
                <a:latin typeface="Andale Mono"/>
                <a:ea typeface="Andale Mono"/>
                <a:cs typeface="Andale Mono"/>
                <a:sym typeface="Andale Mono"/>
              </a:rPr>
              <a:t>git add myFile.md</a:t>
            </a:r>
          </a:p>
          <a:p>
            <a:pPr>
              <a:defRPr sz="2000"/>
            </a:pPr>
            <a:endParaRPr>
              <a:latin typeface="Andale Mono"/>
              <a:ea typeface="Andale Mono"/>
              <a:cs typeface="Andale Mono"/>
              <a:sym typeface="Andale Mono"/>
            </a:endParaRPr>
          </a:p>
          <a:p>
            <a:pPr marL="180472" indent="-180472">
              <a:buSzPct val="100000"/>
              <a:buChar char="•"/>
              <a:defRPr sz="2000"/>
            </a:pPr>
            <a:r>
              <a:t>Since we want to add </a:t>
            </a:r>
            <a:r>
              <a:rPr i="1"/>
              <a:t>all</a:t>
            </a:r>
            <a:r>
              <a:t> the files in our directory, we’ll give it the option </a:t>
            </a:r>
            <a:r>
              <a:rPr b="1"/>
              <a:t>-A</a:t>
            </a:r>
            <a:r>
              <a:t>. Ex:  </a:t>
            </a:r>
            <a:r>
              <a:rPr>
                <a:latin typeface="Andale Mono"/>
                <a:ea typeface="Andale Mono"/>
                <a:cs typeface="Andale Mono"/>
                <a:sym typeface="Andale Mono"/>
              </a:rPr>
              <a:t>git add -A</a:t>
            </a:r>
          </a:p>
        </p:txBody>
      </p:sp>
      <p:pic>
        <p:nvPicPr>
          <p:cNvPr id="501" name="stage2.JPG" descr="stage2.JPG"/>
          <p:cNvPicPr>
            <a:picLocks noChangeAspect="1"/>
          </p:cNvPicPr>
          <p:nvPr/>
        </p:nvPicPr>
        <p:blipFill>
          <a:blip r:embed="rId2">
            <a:extLst/>
          </a:blip>
          <a:stretch>
            <a:fillRect/>
          </a:stretch>
        </p:blipFill>
        <p:spPr>
          <a:xfrm>
            <a:off x="2341440" y="3408169"/>
            <a:ext cx="4461120" cy="2765894"/>
          </a:xfrm>
          <a:prstGeom prst="rect">
            <a:avLst/>
          </a:prstGeom>
          <a:ln w="12700">
            <a:miter lim="400000"/>
          </a:ln>
        </p:spPr>
      </p:pic>
      <p:sp>
        <p:nvSpPr>
          <p:cNvPr id="502" name="Setting the Stage"/>
          <p:cNvSpPr txBox="1">
            <a:spLocks noGrp="1"/>
          </p:cNvSpPr>
          <p:nvPr>
            <p:ph type="title"/>
          </p:nvPr>
        </p:nvSpPr>
        <p:spPr>
          <a:xfrm>
            <a:off x="304800" y="-2"/>
            <a:ext cx="5470527" cy="653858"/>
          </a:xfrm>
          <a:prstGeom prst="rect">
            <a:avLst/>
          </a:prstGeom>
        </p:spPr>
        <p:txBody>
          <a:bodyPr/>
          <a:lstStyle/>
          <a:p>
            <a:r>
              <a:t>Setting the Stage</a:t>
            </a: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Setting the Stage Continued"/>
          <p:cNvSpPr txBox="1">
            <a:spLocks noGrp="1"/>
          </p:cNvSpPr>
          <p:nvPr>
            <p:ph type="title"/>
          </p:nvPr>
        </p:nvSpPr>
        <p:spPr>
          <a:xfrm>
            <a:off x="304800" y="-2"/>
            <a:ext cx="5470527" cy="653858"/>
          </a:xfrm>
          <a:prstGeom prst="rect">
            <a:avLst/>
          </a:prstGeom>
        </p:spPr>
        <p:txBody>
          <a:bodyPr/>
          <a:lstStyle/>
          <a:p>
            <a:r>
              <a:t>Setting the Stage Continued</a:t>
            </a:r>
          </a:p>
        </p:txBody>
      </p:sp>
      <p:pic>
        <p:nvPicPr>
          <p:cNvPr id="505" name="Screen Shot 2019-03-05 at 1.01.38 PM.png" descr="Screen Shot 2019-03-05 at 1.01.38 PM.png"/>
          <p:cNvPicPr>
            <a:picLocks noChangeAspect="1"/>
          </p:cNvPicPr>
          <p:nvPr/>
        </p:nvPicPr>
        <p:blipFill>
          <a:blip r:embed="rId2">
            <a:extLst/>
          </a:blip>
          <a:stretch>
            <a:fillRect/>
          </a:stretch>
        </p:blipFill>
        <p:spPr>
          <a:xfrm>
            <a:off x="304800" y="1097102"/>
            <a:ext cx="5470527" cy="3520796"/>
          </a:xfrm>
          <a:prstGeom prst="rect">
            <a:avLst/>
          </a:prstGeom>
          <a:ln w="12700">
            <a:miter lim="400000"/>
          </a:ln>
        </p:spPr>
      </p:pic>
      <p:sp>
        <p:nvSpPr>
          <p:cNvPr id="506" name="Rectangle"/>
          <p:cNvSpPr/>
          <p:nvPr/>
        </p:nvSpPr>
        <p:spPr>
          <a:xfrm>
            <a:off x="336708" y="2524973"/>
            <a:ext cx="636432" cy="614254"/>
          </a:xfrm>
          <a:prstGeom prst="rect">
            <a:avLst/>
          </a:prstGeom>
          <a:ln w="76200">
            <a:solidFill>
              <a:srgbClr val="B80022"/>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507" name="Rectangle"/>
          <p:cNvSpPr/>
          <p:nvPr/>
        </p:nvSpPr>
        <p:spPr>
          <a:xfrm>
            <a:off x="1028699" y="2130225"/>
            <a:ext cx="4731299" cy="861468"/>
          </a:xfrm>
          <a:prstGeom prst="rect">
            <a:avLst/>
          </a:prstGeom>
          <a:ln w="50800">
            <a:solidFill>
              <a:srgbClr val="B90022"/>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508" name="These files have been staged with git add, but not committed."/>
          <p:cNvSpPr txBox="1"/>
          <p:nvPr/>
        </p:nvSpPr>
        <p:spPr>
          <a:xfrm>
            <a:off x="5978078" y="2115191"/>
            <a:ext cx="3399781" cy="8915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a:solidFill>
                  <a:srgbClr val="B90022"/>
                </a:solidFill>
              </a:defRPr>
            </a:pPr>
            <a:r>
              <a:t>These files have been </a:t>
            </a:r>
            <a:r>
              <a:rPr i="1"/>
              <a:t>staged</a:t>
            </a:r>
            <a:r>
              <a:t> with </a:t>
            </a:r>
            <a:r>
              <a:rPr>
                <a:latin typeface="Andale Mono"/>
                <a:ea typeface="Andale Mono"/>
                <a:cs typeface="Andale Mono"/>
                <a:sym typeface="Andale Mono"/>
              </a:rPr>
              <a:t>git add</a:t>
            </a:r>
            <a:r>
              <a:t>, but not committed.</a:t>
            </a:r>
          </a:p>
        </p:txBody>
      </p:sp>
      <p:sp>
        <p:nvSpPr>
          <p:cNvPr id="509" name="Rectangle"/>
          <p:cNvSpPr/>
          <p:nvPr/>
        </p:nvSpPr>
        <p:spPr>
          <a:xfrm>
            <a:off x="1028699" y="2998266"/>
            <a:ext cx="4731299" cy="639657"/>
          </a:xfrm>
          <a:prstGeom prst="rect">
            <a:avLst/>
          </a:prstGeom>
          <a:ln w="50800">
            <a:solidFill>
              <a:srgbClr val="B90022"/>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510" name="This file has been changed (and saved) since it was staged.…"/>
          <p:cNvSpPr txBox="1"/>
          <p:nvPr/>
        </p:nvSpPr>
        <p:spPr>
          <a:xfrm>
            <a:off x="1443630" y="4910709"/>
            <a:ext cx="4014096" cy="1158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a:solidFill>
                  <a:srgbClr val="B90022"/>
                </a:solidFill>
              </a:defRPr>
            </a:pPr>
            <a:r>
              <a:t>This file has been </a:t>
            </a:r>
            <a:r>
              <a:rPr i="1"/>
              <a:t>changed</a:t>
            </a:r>
            <a:r>
              <a:t> (and saved) since it was staged. </a:t>
            </a:r>
          </a:p>
          <a:p>
            <a:pPr>
              <a:defRPr>
                <a:solidFill>
                  <a:srgbClr val="B90022"/>
                </a:solidFill>
              </a:defRPr>
            </a:pPr>
            <a:r>
              <a:t>We should probably run  </a:t>
            </a:r>
            <a:r>
              <a:rPr>
                <a:latin typeface="Andale Mono"/>
                <a:ea typeface="Andale Mono"/>
                <a:cs typeface="Andale Mono"/>
                <a:sym typeface="Andale Mono"/>
              </a:rPr>
              <a:t>git add -A</a:t>
            </a:r>
            <a:r>
              <a:t> again.</a:t>
            </a:r>
          </a:p>
        </p:txBody>
      </p:sp>
      <p:sp>
        <p:nvSpPr>
          <p:cNvPr id="511" name="Line"/>
          <p:cNvSpPr/>
          <p:nvPr/>
        </p:nvSpPr>
        <p:spPr>
          <a:xfrm flipH="1" flipV="1">
            <a:off x="2473492" y="3549728"/>
            <a:ext cx="690163" cy="1386750"/>
          </a:xfrm>
          <a:prstGeom prst="line">
            <a:avLst/>
          </a:prstGeom>
          <a:ln w="25400">
            <a:solidFill>
              <a:srgbClr val="AA222A"/>
            </a:solidFill>
          </a:ln>
          <a:effectLst>
            <a:outerShdw blurRad="38100" dist="23000" dir="5400000" rotWithShape="0">
              <a:srgbClr val="000000">
                <a:alpha val="35000"/>
              </a:srgbClr>
            </a:outerShdw>
          </a:effectLst>
        </p:spPr>
        <p:txBody>
          <a:bodyPr lIns="45718" tIns="45718" rIns="45718" bIns="45718"/>
          <a:lstStyle/>
          <a:p>
            <a:endParaRP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 name="leia.jpg" descr="leia.jpg"/>
          <p:cNvPicPr>
            <a:picLocks noChangeAspect="1"/>
          </p:cNvPicPr>
          <p:nvPr/>
        </p:nvPicPr>
        <p:blipFill>
          <a:blip r:embed="rId2">
            <a:extLst/>
          </a:blip>
          <a:stretch>
            <a:fillRect/>
          </a:stretch>
        </p:blipFill>
        <p:spPr>
          <a:xfrm>
            <a:off x="1360340" y="3239198"/>
            <a:ext cx="1616210" cy="2380234"/>
          </a:xfrm>
          <a:prstGeom prst="rect">
            <a:avLst/>
          </a:prstGeom>
          <a:ln w="12700">
            <a:miter lim="400000"/>
          </a:ln>
        </p:spPr>
      </p:pic>
      <p:sp>
        <p:nvSpPr>
          <p:cNvPr id="514" name="Rounded Rectangular Callout 1"/>
          <p:cNvSpPr/>
          <p:nvPr/>
        </p:nvSpPr>
        <p:spPr>
          <a:xfrm>
            <a:off x="2491638" y="3543086"/>
            <a:ext cx="5292022" cy="1569262"/>
          </a:xfrm>
          <a:custGeom>
            <a:avLst/>
            <a:gdLst/>
            <a:ahLst/>
            <a:cxnLst>
              <a:cxn ang="0">
                <a:pos x="wd2" y="hd2"/>
              </a:cxn>
              <a:cxn ang="5400000">
                <a:pos x="wd2" y="hd2"/>
              </a:cxn>
              <a:cxn ang="10800000">
                <a:pos x="wd2" y="hd2"/>
              </a:cxn>
              <a:cxn ang="16200000">
                <a:pos x="wd2" y="hd2"/>
              </a:cxn>
            </a:cxnLst>
            <a:rect l="0" t="0" r="r" b="b"/>
            <a:pathLst>
              <a:path w="21600" h="21600" extrusionOk="0">
                <a:moveTo>
                  <a:pt x="6123" y="3600"/>
                </a:moveTo>
                <a:cubicBezTo>
                  <a:pt x="6123" y="1612"/>
                  <a:pt x="6601" y="0"/>
                  <a:pt x="7191" y="0"/>
                </a:cubicBezTo>
                <a:lnTo>
                  <a:pt x="20532" y="0"/>
                </a:lnTo>
                <a:cubicBezTo>
                  <a:pt x="21122" y="0"/>
                  <a:pt x="21600" y="1612"/>
                  <a:pt x="21600" y="3600"/>
                </a:cubicBezTo>
                <a:lnTo>
                  <a:pt x="21600" y="18000"/>
                </a:lnTo>
                <a:cubicBezTo>
                  <a:pt x="21600" y="19988"/>
                  <a:pt x="21122" y="21600"/>
                  <a:pt x="20532" y="21600"/>
                </a:cubicBezTo>
                <a:lnTo>
                  <a:pt x="7191" y="21600"/>
                </a:lnTo>
                <a:cubicBezTo>
                  <a:pt x="6601" y="21600"/>
                  <a:pt x="6123" y="19988"/>
                  <a:pt x="6123" y="18000"/>
                </a:cubicBezTo>
                <a:lnTo>
                  <a:pt x="6123" y="9000"/>
                </a:lnTo>
                <a:lnTo>
                  <a:pt x="0" y="7671"/>
                </a:lnTo>
                <a:lnTo>
                  <a:pt x="6123" y="3600"/>
                </a:lnTo>
                <a:close/>
              </a:path>
            </a:pathLst>
          </a:custGeom>
          <a:solidFill>
            <a:srgbClr val="FFFFFF"/>
          </a:solidFill>
          <a:ln w="25400">
            <a:solidFill>
              <a:srgbClr val="4F81BD"/>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515" name="Keeping It Local"/>
          <p:cNvSpPr txBox="1">
            <a:spLocks noGrp="1"/>
          </p:cNvSpPr>
          <p:nvPr>
            <p:ph type="title"/>
          </p:nvPr>
        </p:nvSpPr>
        <p:spPr>
          <a:xfrm>
            <a:off x="304800" y="-2"/>
            <a:ext cx="5470527" cy="653858"/>
          </a:xfrm>
          <a:prstGeom prst="rect">
            <a:avLst/>
          </a:prstGeom>
        </p:spPr>
        <p:txBody>
          <a:bodyPr/>
          <a:lstStyle/>
          <a:p>
            <a:r>
              <a:t>Keeping It Local</a:t>
            </a:r>
          </a:p>
        </p:txBody>
      </p:sp>
      <p:sp>
        <p:nvSpPr>
          <p:cNvPr id="516" name="To add files to the local repository, run git commit…"/>
          <p:cNvSpPr txBox="1"/>
          <p:nvPr/>
        </p:nvSpPr>
        <p:spPr>
          <a:xfrm>
            <a:off x="1064384" y="1281430"/>
            <a:ext cx="7015232" cy="11582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marL="180472" indent="-180472">
              <a:buSzPct val="100000"/>
              <a:buChar char="•"/>
            </a:pPr>
            <a:r>
              <a:t>To add files to the </a:t>
            </a:r>
            <a:r>
              <a:rPr b="1"/>
              <a:t>local repository, </a:t>
            </a:r>
            <a:r>
              <a:t>run </a:t>
            </a:r>
            <a:r>
              <a:rPr>
                <a:latin typeface="Andale Mono"/>
                <a:ea typeface="Andale Mono"/>
                <a:cs typeface="Andale Mono"/>
                <a:sym typeface="Andale Mono"/>
              </a:rPr>
              <a:t>git commit</a:t>
            </a:r>
            <a:r>
              <a:t> </a:t>
            </a:r>
          </a:p>
          <a:p>
            <a:pPr marL="180472" indent="-180472">
              <a:buSzPct val="100000"/>
              <a:buChar char="•"/>
            </a:pPr>
            <a:endParaRPr/>
          </a:p>
          <a:p>
            <a:pPr marL="180472" indent="-180472">
              <a:buSzPct val="100000"/>
              <a:buChar char="•"/>
            </a:pPr>
            <a:r>
              <a:t>This command takes the files from your </a:t>
            </a:r>
            <a:r>
              <a:rPr b="1"/>
              <a:t>staging area</a:t>
            </a:r>
            <a:r>
              <a:t> and adds them to the history kept in the </a:t>
            </a:r>
            <a:r>
              <a:rPr i="1"/>
              <a:t>.git</a:t>
            </a:r>
            <a:r>
              <a:t> folder.</a:t>
            </a:r>
          </a:p>
        </p:txBody>
      </p:sp>
      <p:sp>
        <p:nvSpPr>
          <p:cNvPr id="517" name="git commit -m “Fixed a bug that caused a 403 error”"/>
          <p:cNvSpPr txBox="1"/>
          <p:nvPr/>
        </p:nvSpPr>
        <p:spPr>
          <a:xfrm>
            <a:off x="4309095" y="4002597"/>
            <a:ext cx="3255772" cy="8534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a:latin typeface="Andale Mono"/>
                <a:ea typeface="Andale Mono"/>
                <a:cs typeface="Andale Mono"/>
                <a:sym typeface="Andale Mono"/>
              </a:defRPr>
            </a:lvl1pPr>
          </a:lstStyle>
          <a:p>
            <a:r>
              <a:t>git commit -m “Fixed a bug that caused a 403 error” </a:t>
            </a: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The Remote Repository"/>
          <p:cNvSpPr txBox="1">
            <a:spLocks noGrp="1"/>
          </p:cNvSpPr>
          <p:nvPr>
            <p:ph type="title"/>
          </p:nvPr>
        </p:nvSpPr>
        <p:spPr>
          <a:xfrm>
            <a:off x="304800" y="-2"/>
            <a:ext cx="5470527" cy="653858"/>
          </a:xfrm>
          <a:prstGeom prst="rect">
            <a:avLst/>
          </a:prstGeom>
        </p:spPr>
        <p:txBody>
          <a:bodyPr/>
          <a:lstStyle/>
          <a:p>
            <a:r>
              <a:t>The Remote Repository</a:t>
            </a:r>
          </a:p>
        </p:txBody>
      </p:sp>
      <p:sp>
        <p:nvSpPr>
          <p:cNvPr id="520" name="Lastly, we add our local repo to our remote repo with git push.…"/>
          <p:cNvSpPr txBox="1"/>
          <p:nvPr/>
        </p:nvSpPr>
        <p:spPr>
          <a:xfrm>
            <a:off x="166485" y="998091"/>
            <a:ext cx="8811030" cy="14249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marL="180472" indent="-180472">
              <a:buSzPct val="100000"/>
              <a:buChar char="•"/>
            </a:pPr>
            <a:r>
              <a:t>Lastly, we add our </a:t>
            </a:r>
            <a:r>
              <a:rPr b="1"/>
              <a:t>local repo</a:t>
            </a:r>
            <a:r>
              <a:t> to our </a:t>
            </a:r>
            <a:r>
              <a:rPr b="1"/>
              <a:t>remote repo</a:t>
            </a:r>
            <a:r>
              <a:t> with </a:t>
            </a:r>
            <a:r>
              <a:rPr>
                <a:latin typeface="Andale Mono"/>
                <a:ea typeface="Andale Mono"/>
                <a:cs typeface="Andale Mono"/>
                <a:sym typeface="Andale Mono"/>
              </a:rPr>
              <a:t>git push</a:t>
            </a:r>
            <a:r>
              <a:t>.</a:t>
            </a:r>
          </a:p>
          <a:p>
            <a:endParaRPr/>
          </a:p>
          <a:p>
            <a:r>
              <a:t>• Once things are pushed up to GitHub, GitHub will have a history of every change you’ve committed, along with any changes your teammates have pushed to the repo.</a:t>
            </a:r>
          </a:p>
        </p:txBody>
      </p:sp>
      <p:sp>
        <p:nvSpPr>
          <p:cNvPr id="521" name="git push"/>
          <p:cNvSpPr txBox="1"/>
          <p:nvPr/>
        </p:nvSpPr>
        <p:spPr>
          <a:xfrm>
            <a:off x="2367714" y="4779788"/>
            <a:ext cx="1201596" cy="34543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a:latin typeface="Andale Mono"/>
                <a:ea typeface="Andale Mono"/>
                <a:cs typeface="Andale Mono"/>
                <a:sym typeface="Andale Mono"/>
              </a:defRPr>
            </a:lvl1pPr>
          </a:lstStyle>
          <a:p>
            <a:r>
              <a:t>git push</a:t>
            </a:r>
          </a:p>
        </p:txBody>
      </p:sp>
      <p:sp>
        <p:nvSpPr>
          <p:cNvPr id="522" name="git clone"/>
          <p:cNvSpPr txBox="1"/>
          <p:nvPr/>
        </p:nvSpPr>
        <p:spPr>
          <a:xfrm>
            <a:off x="5413492" y="4779788"/>
            <a:ext cx="1338777" cy="34543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a:latin typeface="Andale Mono"/>
                <a:ea typeface="Andale Mono"/>
                <a:cs typeface="Andale Mono"/>
                <a:sym typeface="Andale Mono"/>
              </a:defRPr>
            </a:lvl1pPr>
          </a:lstStyle>
          <a:p>
            <a:r>
              <a:t>git clone</a:t>
            </a:r>
          </a:p>
        </p:txBody>
      </p:sp>
      <p:sp>
        <p:nvSpPr>
          <p:cNvPr id="523" name="Remote Repo"/>
          <p:cNvSpPr txBox="1"/>
          <p:nvPr/>
        </p:nvSpPr>
        <p:spPr>
          <a:xfrm>
            <a:off x="3663260" y="2275537"/>
            <a:ext cx="1525408" cy="35813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a:lvl1pPr>
          </a:lstStyle>
          <a:p>
            <a:r>
              <a:t>Remote Repo</a:t>
            </a:r>
          </a:p>
        </p:txBody>
      </p:sp>
      <p:pic>
        <p:nvPicPr>
          <p:cNvPr id="524" name="Image" descr="Image"/>
          <p:cNvPicPr>
            <a:picLocks noChangeAspect="1"/>
          </p:cNvPicPr>
          <p:nvPr/>
        </p:nvPicPr>
        <p:blipFill>
          <a:blip r:embed="rId2">
            <a:extLst/>
          </a:blip>
          <a:stretch>
            <a:fillRect/>
          </a:stretch>
        </p:blipFill>
        <p:spPr>
          <a:xfrm>
            <a:off x="3714155" y="2767265"/>
            <a:ext cx="1423619" cy="1423619"/>
          </a:xfrm>
          <a:prstGeom prst="rect">
            <a:avLst/>
          </a:prstGeom>
          <a:ln w="12700">
            <a:miter lim="400000"/>
          </a:ln>
        </p:spPr>
      </p:pic>
      <p:sp>
        <p:nvSpPr>
          <p:cNvPr id="525" name="Arrow"/>
          <p:cNvSpPr/>
          <p:nvPr/>
        </p:nvSpPr>
        <p:spPr>
          <a:xfrm rot="20103446">
            <a:off x="2357731" y="3839193"/>
            <a:ext cx="1270003" cy="718110"/>
          </a:xfrm>
          <a:prstGeom prst="rightArrow">
            <a:avLst>
              <a:gd name="adj1" fmla="val 32000"/>
              <a:gd name="adj2" fmla="val 95501"/>
            </a:avLst>
          </a:prstGeom>
          <a:solidFill>
            <a:srgbClr val="FFFFFF"/>
          </a:solidFill>
          <a:ln w="25400">
            <a:solidFill>
              <a:srgbClr val="4F81BD"/>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526" name="Luke’s New Repo"/>
          <p:cNvSpPr txBox="1"/>
          <p:nvPr/>
        </p:nvSpPr>
        <p:spPr>
          <a:xfrm>
            <a:off x="6721419" y="3540578"/>
            <a:ext cx="1922892" cy="35813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a:lvl1pPr>
          </a:lstStyle>
          <a:p>
            <a:r>
              <a:t>Luke’s New Repo</a:t>
            </a:r>
          </a:p>
        </p:txBody>
      </p:sp>
      <p:sp>
        <p:nvSpPr>
          <p:cNvPr id="527" name="Leia’s Local Repo"/>
          <p:cNvSpPr txBox="1"/>
          <p:nvPr/>
        </p:nvSpPr>
        <p:spPr>
          <a:xfrm>
            <a:off x="271516" y="3540578"/>
            <a:ext cx="1951354" cy="35813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a:lvl1pPr>
          </a:lstStyle>
          <a:p>
            <a:r>
              <a:t>Leia’s Local Repo</a:t>
            </a:r>
          </a:p>
        </p:txBody>
      </p:sp>
      <p:sp>
        <p:nvSpPr>
          <p:cNvPr id="528" name="Arrow"/>
          <p:cNvSpPr/>
          <p:nvPr/>
        </p:nvSpPr>
        <p:spPr>
          <a:xfrm rot="1401883">
            <a:off x="5470657" y="3897029"/>
            <a:ext cx="1270003" cy="718110"/>
          </a:xfrm>
          <a:prstGeom prst="rightArrow">
            <a:avLst>
              <a:gd name="adj1" fmla="val 32000"/>
              <a:gd name="adj2" fmla="val 95501"/>
            </a:avLst>
          </a:prstGeom>
          <a:solidFill>
            <a:srgbClr val="FFFFFF"/>
          </a:solidFill>
          <a:ln w="25400">
            <a:solidFill>
              <a:srgbClr val="4F81BD"/>
            </a:solidFill>
          </a:ln>
          <a:effectLst>
            <a:outerShdw blurRad="38100" dist="23000" dir="5400000" rotWithShape="0">
              <a:srgbClr val="000000">
                <a:alpha val="35000"/>
              </a:srgbClr>
            </a:outerShdw>
          </a:effectLst>
        </p:spPr>
        <p:txBody>
          <a:bodyPr lIns="45718" tIns="45718" rIns="45718" bIns="45718" anchor="ctr"/>
          <a:lstStyle/>
          <a:p>
            <a:endParaRPr/>
          </a:p>
        </p:txBody>
      </p:sp>
      <p:pic>
        <p:nvPicPr>
          <p:cNvPr id="529" name="Screen Shot 2019-03-06 at 1.01.07 PM.png" descr="Screen Shot 2019-03-06 at 1.01.07 PM.png"/>
          <p:cNvPicPr>
            <a:picLocks noChangeAspect="1"/>
          </p:cNvPicPr>
          <p:nvPr/>
        </p:nvPicPr>
        <p:blipFill>
          <a:blip r:embed="rId3">
            <a:extLst/>
          </a:blip>
          <a:stretch>
            <a:fillRect/>
          </a:stretch>
        </p:blipFill>
        <p:spPr>
          <a:xfrm>
            <a:off x="327236" y="4237728"/>
            <a:ext cx="1839916" cy="1100344"/>
          </a:xfrm>
          <a:prstGeom prst="rect">
            <a:avLst/>
          </a:prstGeom>
          <a:ln w="12700">
            <a:miter lim="400000"/>
          </a:ln>
        </p:spPr>
      </p:pic>
      <p:pic>
        <p:nvPicPr>
          <p:cNvPr id="530" name="Screen Shot 2019-03-06 at 1.01.07 PM.png" descr="Screen Shot 2019-03-06 at 1.01.07 PM.png"/>
          <p:cNvPicPr>
            <a:picLocks noChangeAspect="1"/>
          </p:cNvPicPr>
          <p:nvPr/>
        </p:nvPicPr>
        <p:blipFill>
          <a:blip r:embed="rId3">
            <a:extLst/>
          </a:blip>
          <a:stretch>
            <a:fillRect/>
          </a:stretch>
        </p:blipFill>
        <p:spPr>
          <a:xfrm>
            <a:off x="6762908" y="4237728"/>
            <a:ext cx="1839918" cy="1100344"/>
          </a:xfrm>
          <a:prstGeom prst="rect">
            <a:avLst/>
          </a:prstGeom>
          <a:ln w="12700">
            <a:miter lim="400000"/>
          </a:ln>
        </p:spPr>
      </p:pic>
      <p:sp>
        <p:nvSpPr>
          <p:cNvPr id="531" name="Translate Copy"/>
          <p:cNvSpPr txBox="1"/>
          <p:nvPr/>
        </p:nvSpPr>
        <p:spPr>
          <a:xfrm>
            <a:off x="6992491" y="5243831"/>
            <a:ext cx="1626313" cy="35813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i="1"/>
            </a:pPr>
            <a:r>
              <a:t>Translate</a:t>
            </a:r>
            <a:r>
              <a:rPr i="0"/>
              <a:t> Copy</a:t>
            </a:r>
          </a:p>
        </p:txBody>
      </p:sp>
      <p:sp>
        <p:nvSpPr>
          <p:cNvPr id="532" name="Translate Branch"/>
          <p:cNvSpPr txBox="1"/>
          <p:nvPr/>
        </p:nvSpPr>
        <p:spPr>
          <a:xfrm>
            <a:off x="333129" y="5243831"/>
            <a:ext cx="1828125" cy="35813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i="1"/>
            </a:pPr>
            <a:r>
              <a:t>Translate</a:t>
            </a:r>
            <a:r>
              <a:rPr i="0"/>
              <a:t> Branch</a:t>
            </a: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Still a Bit Lost? Never Worry!"/>
          <p:cNvSpPr txBox="1">
            <a:spLocks noGrp="1"/>
          </p:cNvSpPr>
          <p:nvPr>
            <p:ph type="title"/>
          </p:nvPr>
        </p:nvSpPr>
        <p:spPr>
          <a:xfrm>
            <a:off x="304800" y="-2"/>
            <a:ext cx="5470527" cy="653858"/>
          </a:xfrm>
          <a:prstGeom prst="rect">
            <a:avLst/>
          </a:prstGeom>
        </p:spPr>
        <p:txBody>
          <a:bodyPr/>
          <a:lstStyle/>
          <a:p>
            <a:r>
              <a:t>Still a Bit Lost? Never Worry!</a:t>
            </a:r>
          </a:p>
        </p:txBody>
      </p:sp>
      <p:sp>
        <p:nvSpPr>
          <p:cNvPr id="535" name="• Remember that you will use these concepts every day.…"/>
          <p:cNvSpPr txBox="1"/>
          <p:nvPr/>
        </p:nvSpPr>
        <p:spPr>
          <a:xfrm>
            <a:off x="348694" y="991214"/>
            <a:ext cx="7797573" cy="178561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lnSpc>
                <a:spcPct val="120000"/>
              </a:lnSpc>
              <a:defRPr sz="2000"/>
            </a:pPr>
            <a:r>
              <a:t>• Remember that you will use these concepts every day. </a:t>
            </a:r>
          </a:p>
          <a:p>
            <a:pPr marL="180472" indent="-180472">
              <a:lnSpc>
                <a:spcPct val="120000"/>
              </a:lnSpc>
              <a:buSzPct val="100000"/>
              <a:buChar char="•"/>
              <a:defRPr sz="2000"/>
            </a:pPr>
            <a:r>
              <a:t>It’s most important that you familiarize yourself with the </a:t>
            </a:r>
            <a:r>
              <a:rPr b="1"/>
              <a:t>5 basic git commands</a:t>
            </a:r>
            <a:r>
              <a:t>.</a:t>
            </a:r>
          </a:p>
          <a:p>
            <a:pPr>
              <a:lnSpc>
                <a:spcPct val="120000"/>
              </a:lnSpc>
              <a:defRPr sz="2000"/>
            </a:pPr>
            <a:r>
              <a:t>• If you’re ever in the middle of making changes and want to see what step you’re at, run </a:t>
            </a:r>
            <a:r>
              <a:rPr>
                <a:latin typeface="Andale Mono"/>
                <a:ea typeface="Andale Mono"/>
                <a:cs typeface="Andale Mono"/>
                <a:sym typeface="Andale Mono"/>
              </a:rPr>
              <a:t>git status</a:t>
            </a:r>
            <a:r>
              <a:t>.</a:t>
            </a:r>
          </a:p>
        </p:txBody>
      </p:sp>
      <p:pic>
        <p:nvPicPr>
          <p:cNvPr id="536" name="Screen Shot 2019-03-05 at 1.06.19 PM.png" descr="Screen Shot 2019-03-05 at 1.06.19 PM.png"/>
          <p:cNvPicPr>
            <a:picLocks noChangeAspect="1"/>
          </p:cNvPicPr>
          <p:nvPr/>
        </p:nvPicPr>
        <p:blipFill>
          <a:blip r:embed="rId2">
            <a:extLst/>
          </a:blip>
          <a:stretch>
            <a:fillRect/>
          </a:stretch>
        </p:blipFill>
        <p:spPr>
          <a:xfrm>
            <a:off x="674247" y="3292171"/>
            <a:ext cx="5879868" cy="2537793"/>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itle 1"/>
          <p:cNvSpPr txBox="1">
            <a:spLocks noGrp="1"/>
          </p:cNvSpPr>
          <p:nvPr>
            <p:ph type="title"/>
          </p:nvPr>
        </p:nvSpPr>
        <p:spPr>
          <a:xfrm>
            <a:off x="304799" y="-1"/>
            <a:ext cx="5470528" cy="653856"/>
          </a:xfrm>
          <a:prstGeom prst="rect">
            <a:avLst/>
          </a:prstGeom>
        </p:spPr>
        <p:txBody>
          <a:bodyPr/>
          <a:lstStyle/>
          <a:p>
            <a:r>
              <a:t>But Remember…</a:t>
            </a:r>
          </a:p>
        </p:txBody>
      </p:sp>
      <p:sp>
        <p:nvSpPr>
          <p:cNvPr id="127" name="Content Placeholder 2"/>
          <p:cNvSpPr txBox="1"/>
          <p:nvPr/>
        </p:nvSpPr>
        <p:spPr>
          <a:xfrm>
            <a:off x="289559" y="762000"/>
            <a:ext cx="8583816" cy="266193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indent="228600" algn="ctr">
              <a:lnSpc>
                <a:spcPct val="90000"/>
              </a:lnSpc>
              <a:defRPr sz="4800">
                <a:latin typeface="Arial"/>
                <a:ea typeface="Arial"/>
                <a:cs typeface="Arial"/>
                <a:sym typeface="Arial"/>
              </a:defRPr>
            </a:pPr>
            <a:endParaRPr/>
          </a:p>
          <a:p>
            <a:pPr indent="228600" algn="ctr">
              <a:lnSpc>
                <a:spcPct val="90000"/>
              </a:lnSpc>
              <a:defRPr sz="4800">
                <a:latin typeface="Arial"/>
                <a:ea typeface="Arial"/>
                <a:cs typeface="Arial"/>
                <a:sym typeface="Arial"/>
              </a:defRPr>
            </a:pPr>
            <a:endParaRPr/>
          </a:p>
          <a:p>
            <a:pPr indent="228600" algn="ctr">
              <a:lnSpc>
                <a:spcPct val="90000"/>
              </a:lnSpc>
              <a:defRPr sz="4800">
                <a:latin typeface="Arial"/>
                <a:ea typeface="Arial"/>
                <a:cs typeface="Arial"/>
                <a:sym typeface="Arial"/>
              </a:defRPr>
            </a:pPr>
            <a:endParaRPr/>
          </a:p>
          <a:p>
            <a:pPr indent="228600" algn="ctr">
              <a:lnSpc>
                <a:spcPct val="90000"/>
              </a:lnSpc>
              <a:defRPr sz="4800">
                <a:latin typeface="Arial"/>
                <a:ea typeface="Arial"/>
                <a:cs typeface="Arial"/>
                <a:sym typeface="Arial"/>
              </a:defRPr>
            </a:pPr>
            <a:r>
              <a:t>Nothing good comes easy.</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25"/>
          <p:cNvSpPr txBox="1">
            <a:spLocks noGrp="1"/>
          </p:cNvSpPr>
          <p:nvPr>
            <p:ph type="title"/>
          </p:nvPr>
        </p:nvSpPr>
        <p:spPr>
          <a:xfrm>
            <a:off x="304796" y="-3"/>
            <a:ext cx="5470533" cy="653860"/>
          </a:xfrm>
          <a:prstGeom prst="rect">
            <a:avLst/>
          </a:prstGeom>
        </p:spPr>
        <p:txBody>
          <a:bodyPr/>
          <a:lstStyle/>
          <a:p>
            <a:r>
              <a:t>Still a Bit Lost? Never Worry!</a:t>
            </a:r>
          </a:p>
        </p:txBody>
      </p:sp>
      <p:pic>
        <p:nvPicPr>
          <p:cNvPr id="539" name="image12.png" descr="image12.png"/>
          <p:cNvPicPr>
            <a:picLocks noChangeAspect="1"/>
          </p:cNvPicPr>
          <p:nvPr/>
        </p:nvPicPr>
        <p:blipFill>
          <a:blip r:embed="rId2">
            <a:extLst/>
          </a:blip>
          <a:stretch>
            <a:fillRect/>
          </a:stretch>
        </p:blipFill>
        <p:spPr>
          <a:xfrm>
            <a:off x="278331" y="966787"/>
            <a:ext cx="4848227" cy="4924427"/>
          </a:xfrm>
          <a:prstGeom prst="rect">
            <a:avLst/>
          </a:prstGeom>
          <a:ln>
            <a:solidFill>
              <a:schemeClr val="accent1"/>
            </a:solidFill>
          </a:ln>
        </p:spPr>
      </p:pic>
      <p:sp>
        <p:nvSpPr>
          <p:cNvPr id="540" name="Shape 527"/>
          <p:cNvSpPr txBox="1"/>
          <p:nvPr/>
        </p:nvSpPr>
        <p:spPr>
          <a:xfrm>
            <a:off x="5257800" y="2514599"/>
            <a:ext cx="3733800" cy="1417458"/>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marL="285750" indent="-285750">
              <a:buSzPct val="100000"/>
              <a:buFont typeface="Arial"/>
              <a:buChar char="•"/>
              <a:defRPr b="1">
                <a:latin typeface="Arial"/>
                <a:ea typeface="Arial"/>
                <a:cs typeface="Arial"/>
                <a:sym typeface="Arial"/>
              </a:defRPr>
            </a:pPr>
            <a:r>
              <a:t>Follow the handy pdf guide provided to you!</a:t>
            </a:r>
          </a:p>
          <a:p>
            <a:pPr marL="285750" indent="-285750">
              <a:buSzPct val="100000"/>
              <a:buFont typeface="Arial"/>
              <a:buChar char="•"/>
              <a:defRPr b="1">
                <a:latin typeface="Arial"/>
                <a:ea typeface="Arial"/>
                <a:cs typeface="Arial"/>
                <a:sym typeface="Arial"/>
              </a:defRPr>
            </a:pPr>
            <a:endParaRPr/>
          </a:p>
          <a:p>
            <a:pPr marL="285750" indent="-285750">
              <a:buSzPct val="100000"/>
              <a:buFont typeface="Arial"/>
              <a:buChar char="•"/>
              <a:defRPr>
                <a:latin typeface="Arial"/>
                <a:ea typeface="Arial"/>
                <a:cs typeface="Arial"/>
                <a:sym typeface="Arial"/>
              </a:defRPr>
            </a:pPr>
            <a:r>
              <a:t>Practice a few times on your own before our next class.</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Shape 529"/>
          <p:cNvSpPr txBox="1">
            <a:spLocks noGrp="1"/>
          </p:cNvSpPr>
          <p:nvPr>
            <p:ph type="title"/>
          </p:nvPr>
        </p:nvSpPr>
        <p:spPr>
          <a:xfrm>
            <a:off x="304800" y="-3"/>
            <a:ext cx="7476233" cy="653860"/>
          </a:xfrm>
          <a:prstGeom prst="rect">
            <a:avLst/>
          </a:prstGeom>
        </p:spPr>
        <p:txBody>
          <a:bodyPr/>
          <a:lstStyle/>
          <a:p>
            <a:r>
              <a:t>If You’re Still Lost… Here’s Some (Free) Resources</a:t>
            </a:r>
          </a:p>
        </p:txBody>
      </p:sp>
      <p:sp>
        <p:nvSpPr>
          <p:cNvPr id="543" name="Shape 531"/>
          <p:cNvSpPr txBox="1"/>
          <p:nvPr/>
        </p:nvSpPr>
        <p:spPr>
          <a:xfrm>
            <a:off x="3562725" y="5704863"/>
            <a:ext cx="2018550" cy="35065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a:latin typeface="Arial"/>
                <a:ea typeface="Arial"/>
                <a:cs typeface="Arial"/>
                <a:sym typeface="Arial"/>
              </a:defRPr>
            </a:lvl1pPr>
          </a:lstStyle>
          <a:p>
            <a:r>
              <a:t>https://try.github.io/</a:t>
            </a:r>
          </a:p>
        </p:txBody>
      </p:sp>
      <p:pic>
        <p:nvPicPr>
          <p:cNvPr id="544" name="Screen Shot 2019-03-06 at 2.44.16 PM.png" descr="Screen Shot 2019-03-06 at 2.44.16 PM.png"/>
          <p:cNvPicPr>
            <a:picLocks noChangeAspect="1"/>
          </p:cNvPicPr>
          <p:nvPr/>
        </p:nvPicPr>
        <p:blipFill>
          <a:blip r:embed="rId2">
            <a:extLst/>
          </a:blip>
          <a:stretch>
            <a:fillRect/>
          </a:stretch>
        </p:blipFill>
        <p:spPr>
          <a:xfrm>
            <a:off x="0" y="767997"/>
            <a:ext cx="9144000" cy="4822725"/>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Shape 533"/>
          <p:cNvSpPr txBox="1">
            <a:spLocks noGrp="1"/>
          </p:cNvSpPr>
          <p:nvPr>
            <p:ph type="title"/>
          </p:nvPr>
        </p:nvSpPr>
        <p:spPr>
          <a:xfrm>
            <a:off x="390606" y="2953542"/>
            <a:ext cx="8229601" cy="871859"/>
          </a:xfrm>
          <a:prstGeom prst="rect">
            <a:avLst/>
          </a:prstGeom>
        </p:spPr>
        <p:txBody>
          <a:bodyPr/>
          <a:lstStyle/>
          <a:p>
            <a:r>
              <a:t>HTML Round 2</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 name="Shape 535"/>
          <p:cNvSpPr txBox="1">
            <a:spLocks noGrp="1"/>
          </p:cNvSpPr>
          <p:nvPr>
            <p:ph type="title"/>
          </p:nvPr>
        </p:nvSpPr>
        <p:spPr>
          <a:xfrm>
            <a:off x="304800" y="-3"/>
            <a:ext cx="6858000" cy="653860"/>
          </a:xfrm>
          <a:prstGeom prst="rect">
            <a:avLst/>
          </a:prstGeom>
        </p:spPr>
        <p:txBody>
          <a:bodyPr/>
          <a:lstStyle/>
          <a:p>
            <a:r>
              <a:t>HTML Syntax (Basic)</a:t>
            </a:r>
          </a:p>
        </p:txBody>
      </p:sp>
      <p:sp>
        <p:nvSpPr>
          <p:cNvPr id="549" name="Shape 536"/>
          <p:cNvSpPr/>
          <p:nvPr/>
        </p:nvSpPr>
        <p:spPr>
          <a:xfrm>
            <a:off x="897616" y="2974636"/>
            <a:ext cx="1371606" cy="646317"/>
          </a:xfrm>
          <a:prstGeom prst="rect">
            <a:avLst/>
          </a:prstGeom>
          <a:solidFill>
            <a:schemeClr val="accent2"/>
          </a:solidFill>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4000" b="1">
                <a:latin typeface="Arial"/>
                <a:ea typeface="Arial"/>
                <a:cs typeface="Arial"/>
                <a:sym typeface="Arial"/>
              </a:defRPr>
            </a:lvl1pPr>
          </a:lstStyle>
          <a:p>
            <a:r>
              <a:t>&lt;h1&gt;</a:t>
            </a:r>
          </a:p>
        </p:txBody>
      </p:sp>
      <p:sp>
        <p:nvSpPr>
          <p:cNvPr id="550" name="Shape 537"/>
          <p:cNvSpPr/>
          <p:nvPr/>
        </p:nvSpPr>
        <p:spPr>
          <a:xfrm>
            <a:off x="2269215" y="2971799"/>
            <a:ext cx="5372106" cy="646317"/>
          </a:xfrm>
          <a:prstGeom prst="rect">
            <a:avLst/>
          </a:prstGeom>
          <a:solidFill>
            <a:srgbClr val="E7E6E6"/>
          </a:solidFill>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4000" b="1">
                <a:latin typeface="Arial"/>
                <a:ea typeface="Arial"/>
                <a:cs typeface="Arial"/>
                <a:sym typeface="Arial"/>
              </a:defRPr>
            </a:lvl1pPr>
          </a:lstStyle>
          <a:p>
            <a:r>
              <a:t>This is Mah House</a:t>
            </a:r>
          </a:p>
        </p:txBody>
      </p:sp>
      <p:sp>
        <p:nvSpPr>
          <p:cNvPr id="551" name="Shape 538"/>
          <p:cNvSpPr/>
          <p:nvPr/>
        </p:nvSpPr>
        <p:spPr>
          <a:xfrm>
            <a:off x="6993618" y="2971799"/>
            <a:ext cx="1676403" cy="646317"/>
          </a:xfrm>
          <a:prstGeom prst="rect">
            <a:avLst/>
          </a:prstGeom>
          <a:solidFill>
            <a:schemeClr val="accent2"/>
          </a:solidFill>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4000" b="1">
                <a:latin typeface="Arial"/>
                <a:ea typeface="Arial"/>
                <a:cs typeface="Arial"/>
                <a:sym typeface="Arial"/>
              </a:defRPr>
            </a:lvl1pPr>
          </a:lstStyle>
          <a:p>
            <a:r>
              <a:t>&lt;/h1&gt;</a:t>
            </a:r>
          </a:p>
        </p:txBody>
      </p:sp>
      <p:sp>
        <p:nvSpPr>
          <p:cNvPr id="552" name="Shape 539"/>
          <p:cNvSpPr txBox="1"/>
          <p:nvPr/>
        </p:nvSpPr>
        <p:spPr>
          <a:xfrm>
            <a:off x="716734" y="4497318"/>
            <a:ext cx="1637439" cy="37522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2000" b="1">
                <a:latin typeface="Arial"/>
                <a:ea typeface="Arial"/>
                <a:cs typeface="Arial"/>
                <a:sym typeface="Arial"/>
              </a:defRPr>
            </a:lvl1pPr>
          </a:lstStyle>
          <a:p>
            <a:r>
              <a:t>Opening Tag</a:t>
            </a:r>
          </a:p>
        </p:txBody>
      </p:sp>
      <p:sp>
        <p:nvSpPr>
          <p:cNvPr id="553" name="Shape 540"/>
          <p:cNvSpPr txBox="1"/>
          <p:nvPr/>
        </p:nvSpPr>
        <p:spPr>
          <a:xfrm>
            <a:off x="7106577" y="4497318"/>
            <a:ext cx="1538716" cy="37522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2000" b="1">
                <a:latin typeface="Arial"/>
                <a:ea typeface="Arial"/>
                <a:cs typeface="Arial"/>
                <a:sym typeface="Arial"/>
              </a:defRPr>
            </a:lvl1pPr>
          </a:lstStyle>
          <a:p>
            <a:r>
              <a:t>Closing Tag</a:t>
            </a:r>
          </a:p>
        </p:txBody>
      </p:sp>
      <p:sp>
        <p:nvSpPr>
          <p:cNvPr id="554" name="Shape 541"/>
          <p:cNvSpPr txBox="1"/>
          <p:nvPr/>
        </p:nvSpPr>
        <p:spPr>
          <a:xfrm>
            <a:off x="4148832" y="1420478"/>
            <a:ext cx="1134027" cy="37522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2000" b="1">
                <a:latin typeface="Arial"/>
                <a:ea typeface="Arial"/>
                <a:cs typeface="Arial"/>
                <a:sym typeface="Arial"/>
              </a:defRPr>
            </a:lvl1pPr>
          </a:lstStyle>
          <a:p>
            <a:r>
              <a:t>Content </a:t>
            </a:r>
          </a:p>
        </p:txBody>
      </p:sp>
      <p:cxnSp>
        <p:nvCxnSpPr>
          <p:cNvPr id="555" name="Connector 542"/>
          <p:cNvCxnSpPr>
            <a:stCxn id="552" idx="0"/>
            <a:endCxn id="549" idx="0"/>
          </p:cNvCxnSpPr>
          <p:nvPr/>
        </p:nvCxnSpPr>
        <p:spPr>
          <a:xfrm flipV="1">
            <a:off x="1535453" y="3297794"/>
            <a:ext cx="47966" cy="1387138"/>
          </a:xfrm>
          <a:prstGeom prst="straightConnector1">
            <a:avLst/>
          </a:prstGeom>
          <a:ln w="63500">
            <a:solidFill>
              <a:schemeClr val="accent1"/>
            </a:solidFill>
            <a:miter/>
            <a:tailEnd type="triangle"/>
          </a:ln>
        </p:spPr>
      </p:cxnSp>
      <p:sp>
        <p:nvSpPr>
          <p:cNvPr id="556" name="Shape 543"/>
          <p:cNvSpPr/>
          <p:nvPr/>
        </p:nvSpPr>
        <p:spPr>
          <a:xfrm flipV="1">
            <a:off x="7923561" y="3682522"/>
            <a:ext cx="5" cy="814801"/>
          </a:xfrm>
          <a:prstGeom prst="line">
            <a:avLst/>
          </a:prstGeom>
          <a:ln w="63500">
            <a:solidFill>
              <a:schemeClr val="accent1"/>
            </a:solidFill>
            <a:miter/>
            <a:tailEnd type="triangle"/>
          </a:ln>
        </p:spPr>
        <p:txBody>
          <a:bodyPr lIns="45718" tIns="45718" rIns="45718" bIns="45718"/>
          <a:lstStyle/>
          <a:p>
            <a:endParaRPr/>
          </a:p>
        </p:txBody>
      </p:sp>
      <p:sp>
        <p:nvSpPr>
          <p:cNvPr id="557" name="Shape 544"/>
          <p:cNvSpPr/>
          <p:nvPr/>
        </p:nvSpPr>
        <p:spPr>
          <a:xfrm>
            <a:off x="4761341" y="1982714"/>
            <a:ext cx="5" cy="989088"/>
          </a:xfrm>
          <a:prstGeom prst="line">
            <a:avLst/>
          </a:prstGeom>
          <a:ln w="63500">
            <a:solidFill>
              <a:schemeClr val="accent1"/>
            </a:solidFill>
            <a:miter/>
            <a:tailEnd type="triangle"/>
          </a:ln>
        </p:spPr>
        <p:txBody>
          <a:bodyPr lIns="45718" tIns="45718" rIns="45718" bIns="45718"/>
          <a:lstStyle/>
          <a:p>
            <a:endParaRP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 name="Shape 546"/>
          <p:cNvSpPr txBox="1">
            <a:spLocks noGrp="1"/>
          </p:cNvSpPr>
          <p:nvPr>
            <p:ph type="title"/>
          </p:nvPr>
        </p:nvSpPr>
        <p:spPr>
          <a:xfrm>
            <a:off x="304800" y="-3"/>
            <a:ext cx="6858000" cy="653860"/>
          </a:xfrm>
          <a:prstGeom prst="rect">
            <a:avLst/>
          </a:prstGeom>
        </p:spPr>
        <p:txBody>
          <a:bodyPr/>
          <a:lstStyle/>
          <a:p>
            <a:r>
              <a:t>HTML Syntax (with Attribute)</a:t>
            </a:r>
          </a:p>
        </p:txBody>
      </p:sp>
      <p:pic>
        <p:nvPicPr>
          <p:cNvPr id="560" name="image14.png" descr="image14.png"/>
          <p:cNvPicPr>
            <a:picLocks noChangeAspect="1"/>
          </p:cNvPicPr>
          <p:nvPr/>
        </p:nvPicPr>
        <p:blipFill>
          <a:blip r:embed="rId2">
            <a:extLst/>
          </a:blip>
          <a:stretch>
            <a:fillRect/>
          </a:stretch>
        </p:blipFill>
        <p:spPr>
          <a:xfrm>
            <a:off x="88600" y="1325999"/>
            <a:ext cx="9251754" cy="468233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Shape 549"/>
          <p:cNvSpPr txBox="1">
            <a:spLocks noGrp="1"/>
          </p:cNvSpPr>
          <p:nvPr>
            <p:ph type="title"/>
          </p:nvPr>
        </p:nvSpPr>
        <p:spPr>
          <a:xfrm>
            <a:off x="304800" y="-3"/>
            <a:ext cx="6858000" cy="653860"/>
          </a:xfrm>
          <a:prstGeom prst="rect">
            <a:avLst/>
          </a:prstGeom>
        </p:spPr>
        <p:txBody>
          <a:bodyPr/>
          <a:lstStyle/>
          <a:p>
            <a:r>
              <a:t>Tricky Tags (Self-Closing)</a:t>
            </a:r>
          </a:p>
        </p:txBody>
      </p:sp>
      <p:pic>
        <p:nvPicPr>
          <p:cNvPr id="563" name="image15.png" descr="image15.png"/>
          <p:cNvPicPr>
            <a:picLocks noChangeAspect="1"/>
          </p:cNvPicPr>
          <p:nvPr/>
        </p:nvPicPr>
        <p:blipFill>
          <a:blip r:embed="rId2">
            <a:extLst/>
          </a:blip>
          <a:stretch>
            <a:fillRect/>
          </a:stretch>
        </p:blipFill>
        <p:spPr>
          <a:xfrm>
            <a:off x="729072" y="1439590"/>
            <a:ext cx="7907199" cy="371888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Shape 552"/>
          <p:cNvSpPr txBox="1">
            <a:spLocks noGrp="1"/>
          </p:cNvSpPr>
          <p:nvPr>
            <p:ph type="title"/>
          </p:nvPr>
        </p:nvSpPr>
        <p:spPr>
          <a:xfrm>
            <a:off x="304800" y="-3"/>
            <a:ext cx="6858000" cy="653860"/>
          </a:xfrm>
          <a:prstGeom prst="rect">
            <a:avLst/>
          </a:prstGeom>
        </p:spPr>
        <p:txBody>
          <a:bodyPr/>
          <a:lstStyle/>
          <a:p>
            <a:r>
              <a:t>Important Common Tags</a:t>
            </a:r>
          </a:p>
        </p:txBody>
      </p:sp>
      <p:sp>
        <p:nvSpPr>
          <p:cNvPr id="566" name="Shape 553"/>
          <p:cNvSpPr txBox="1"/>
          <p:nvPr/>
        </p:nvSpPr>
        <p:spPr>
          <a:xfrm>
            <a:off x="457199" y="783749"/>
            <a:ext cx="8782009" cy="4652622"/>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p>
            <a:pPr defTabSz="685800">
              <a:lnSpc>
                <a:spcPct val="80000"/>
              </a:lnSpc>
              <a:spcBef>
                <a:spcPts val="400"/>
              </a:spcBef>
              <a:defRPr b="1" u="sng">
                <a:latin typeface="Arial"/>
                <a:ea typeface="Arial"/>
                <a:cs typeface="Arial"/>
                <a:sym typeface="Arial"/>
              </a:defRPr>
            </a:pPr>
            <a:r>
              <a:t>Headings:</a:t>
            </a:r>
            <a:endParaRPr sz="2000"/>
          </a:p>
          <a:p>
            <a:pPr marL="257175" indent="-257175" defTabSz="685800">
              <a:lnSpc>
                <a:spcPct val="80000"/>
              </a:lnSpc>
              <a:spcBef>
                <a:spcPts val="400"/>
              </a:spcBef>
              <a:buSzPct val="100000"/>
              <a:buFont typeface="Arial"/>
              <a:buChar char="•"/>
              <a:defRPr b="1">
                <a:latin typeface="Arial"/>
                <a:ea typeface="Arial"/>
                <a:cs typeface="Arial"/>
                <a:sym typeface="Arial"/>
              </a:defRPr>
            </a:pPr>
            <a:r>
              <a:t>&lt;h1&gt; &lt;/h1&gt; </a:t>
            </a:r>
            <a:r>
              <a:rPr b="0"/>
              <a:t>- Heading 1 (Largest Heading)</a:t>
            </a:r>
            <a:endParaRPr sz="2000"/>
          </a:p>
          <a:p>
            <a:pPr marL="257175" indent="-257175" defTabSz="685800">
              <a:lnSpc>
                <a:spcPct val="80000"/>
              </a:lnSpc>
              <a:spcBef>
                <a:spcPts val="400"/>
              </a:spcBef>
              <a:buSzPct val="100000"/>
              <a:buFont typeface="Arial"/>
              <a:buChar char="•"/>
              <a:defRPr b="1">
                <a:latin typeface="Arial"/>
                <a:ea typeface="Arial"/>
                <a:cs typeface="Arial"/>
                <a:sym typeface="Arial"/>
              </a:defRPr>
            </a:pPr>
            <a:r>
              <a:t>&lt;h2&gt; &lt;/h2&gt; </a:t>
            </a:r>
            <a:r>
              <a:rPr b="0"/>
              <a:t>- Heading 2 (Next Largest Heading)</a:t>
            </a:r>
            <a:endParaRPr sz="2000"/>
          </a:p>
          <a:p>
            <a:pPr marL="257175" indent="-257175" defTabSz="685800">
              <a:lnSpc>
                <a:spcPct val="80000"/>
              </a:lnSpc>
              <a:spcBef>
                <a:spcPts val="400"/>
              </a:spcBef>
              <a:buSzPct val="100000"/>
              <a:buFont typeface="Arial"/>
              <a:buChar char="•"/>
              <a:defRPr b="1">
                <a:latin typeface="Arial"/>
                <a:ea typeface="Arial"/>
                <a:cs typeface="Arial"/>
                <a:sym typeface="Arial"/>
              </a:defRPr>
            </a:pPr>
            <a:r>
              <a:t>&lt;h3&gt; &lt;/h3&gt; </a:t>
            </a:r>
            <a:r>
              <a:rPr b="0"/>
              <a:t>- Heading 3 </a:t>
            </a:r>
            <a:endParaRPr sz="2000"/>
          </a:p>
          <a:p>
            <a:pPr marL="257175" indent="-257175" defTabSz="685800">
              <a:lnSpc>
                <a:spcPct val="80000"/>
              </a:lnSpc>
              <a:spcBef>
                <a:spcPts val="400"/>
              </a:spcBef>
              <a:buSzPct val="100000"/>
              <a:buFont typeface="Arial"/>
              <a:buChar char="•"/>
              <a:defRPr b="1">
                <a:latin typeface="Arial"/>
                <a:ea typeface="Arial"/>
                <a:cs typeface="Arial"/>
                <a:sym typeface="Arial"/>
              </a:defRPr>
            </a:pPr>
            <a:r>
              <a:t>…</a:t>
            </a:r>
            <a:endParaRPr sz="2000"/>
          </a:p>
          <a:p>
            <a:pPr defTabSz="685800">
              <a:lnSpc>
                <a:spcPct val="80000"/>
              </a:lnSpc>
              <a:spcBef>
                <a:spcPts val="400"/>
              </a:spcBef>
              <a:defRPr sz="2000" b="1">
                <a:latin typeface="Arial"/>
                <a:ea typeface="Arial"/>
                <a:cs typeface="Arial"/>
                <a:sym typeface="Arial"/>
              </a:defRPr>
            </a:pPr>
            <a:endParaRPr sz="2000"/>
          </a:p>
          <a:p>
            <a:pPr defTabSz="685800">
              <a:lnSpc>
                <a:spcPct val="80000"/>
              </a:lnSpc>
              <a:spcBef>
                <a:spcPts val="400"/>
              </a:spcBef>
              <a:defRPr b="1" u="sng">
                <a:latin typeface="Arial"/>
                <a:ea typeface="Arial"/>
                <a:cs typeface="Arial"/>
                <a:sym typeface="Arial"/>
              </a:defRPr>
            </a:pPr>
            <a:r>
              <a:t>Containers:</a:t>
            </a:r>
            <a:endParaRPr sz="2000"/>
          </a:p>
          <a:p>
            <a:pPr marL="257175" indent="-257175" defTabSz="685800">
              <a:lnSpc>
                <a:spcPct val="80000"/>
              </a:lnSpc>
              <a:spcBef>
                <a:spcPts val="400"/>
              </a:spcBef>
              <a:buSzPct val="100000"/>
              <a:buFont typeface="Arial"/>
              <a:buChar char="•"/>
              <a:defRPr b="1">
                <a:latin typeface="Arial"/>
                <a:ea typeface="Arial"/>
                <a:cs typeface="Arial"/>
                <a:sym typeface="Arial"/>
              </a:defRPr>
            </a:pPr>
            <a:r>
              <a:t>&lt;html&gt; &lt;/html&gt; </a:t>
            </a:r>
            <a:r>
              <a:rPr b="0"/>
              <a:t>- Wraps the entire page</a:t>
            </a:r>
            <a:endParaRPr sz="2000"/>
          </a:p>
          <a:p>
            <a:pPr marL="257175" indent="-257175" defTabSz="685800">
              <a:lnSpc>
                <a:spcPct val="80000"/>
              </a:lnSpc>
              <a:spcBef>
                <a:spcPts val="400"/>
              </a:spcBef>
              <a:buSzPct val="100000"/>
              <a:buFont typeface="Arial"/>
              <a:buChar char="•"/>
              <a:defRPr b="1">
                <a:latin typeface="Arial"/>
                <a:ea typeface="Arial"/>
                <a:cs typeface="Arial"/>
                <a:sym typeface="Arial"/>
              </a:defRPr>
            </a:pPr>
            <a:r>
              <a:t>&lt;head&gt; &lt;/head&gt;</a:t>
            </a:r>
            <a:r>
              <a:rPr b="0"/>
              <a:t> - Wraps the header of the page</a:t>
            </a:r>
            <a:endParaRPr sz="2000"/>
          </a:p>
          <a:p>
            <a:pPr marL="257175" indent="-257175" defTabSz="685800">
              <a:lnSpc>
                <a:spcPct val="80000"/>
              </a:lnSpc>
              <a:spcBef>
                <a:spcPts val="400"/>
              </a:spcBef>
              <a:buSzPct val="100000"/>
              <a:buFont typeface="Arial"/>
              <a:buChar char="•"/>
              <a:defRPr b="1">
                <a:latin typeface="Arial"/>
                <a:ea typeface="Arial"/>
                <a:cs typeface="Arial"/>
                <a:sym typeface="Arial"/>
              </a:defRPr>
            </a:pPr>
            <a:r>
              <a:t>&lt;body&gt; &lt;/body&gt; </a:t>
            </a:r>
            <a:r>
              <a:rPr b="0"/>
              <a:t>- Wraps the main content </a:t>
            </a:r>
            <a:endParaRPr sz="2000"/>
          </a:p>
          <a:p>
            <a:pPr marL="257175" indent="-257175" defTabSz="685800">
              <a:lnSpc>
                <a:spcPct val="80000"/>
              </a:lnSpc>
              <a:spcBef>
                <a:spcPts val="400"/>
              </a:spcBef>
              <a:buSzPct val="100000"/>
              <a:buFont typeface="Arial"/>
              <a:buChar char="•"/>
              <a:defRPr b="1">
                <a:latin typeface="Arial"/>
                <a:ea typeface="Arial"/>
                <a:cs typeface="Arial"/>
                <a:sym typeface="Arial"/>
              </a:defRPr>
            </a:pPr>
            <a:r>
              <a:t>&lt;div&gt; &lt;/div&gt; </a:t>
            </a:r>
            <a:r>
              <a:rPr b="0"/>
              <a:t>- Logical Container *** </a:t>
            </a:r>
            <a:endParaRPr sz="2000"/>
          </a:p>
          <a:p>
            <a:pPr marL="257175" indent="-257175" defTabSz="685800">
              <a:lnSpc>
                <a:spcPct val="80000"/>
              </a:lnSpc>
              <a:spcBef>
                <a:spcPts val="400"/>
              </a:spcBef>
              <a:buSzPct val="100000"/>
              <a:buFont typeface="Arial"/>
              <a:buChar char="•"/>
              <a:defRPr b="1">
                <a:latin typeface="Arial"/>
                <a:ea typeface="Arial"/>
                <a:cs typeface="Arial"/>
                <a:sym typeface="Arial"/>
              </a:defRPr>
            </a:pPr>
            <a:r>
              <a:t>&lt;p&gt; &lt;/p&gt; </a:t>
            </a:r>
            <a:r>
              <a:rPr b="0"/>
              <a:t>- Wraps individual Paragraphs </a:t>
            </a:r>
            <a:endParaRPr sz="2000"/>
          </a:p>
          <a:p>
            <a:pPr marL="257175" indent="-257175" defTabSz="685800">
              <a:lnSpc>
                <a:spcPct val="80000"/>
              </a:lnSpc>
              <a:spcBef>
                <a:spcPts val="400"/>
              </a:spcBef>
              <a:buSzPct val="100000"/>
              <a:buFont typeface="Arial"/>
              <a:buChar char="•"/>
              <a:defRPr sz="2000" b="1">
                <a:latin typeface="Arial"/>
                <a:ea typeface="Arial"/>
                <a:cs typeface="Arial"/>
                <a:sym typeface="Arial"/>
              </a:defRPr>
            </a:pPr>
            <a:endParaRPr sz="2000"/>
          </a:p>
          <a:p>
            <a:pPr defTabSz="685800">
              <a:lnSpc>
                <a:spcPct val="80000"/>
              </a:lnSpc>
              <a:spcBef>
                <a:spcPts val="400"/>
              </a:spcBef>
              <a:defRPr b="1" u="sng">
                <a:latin typeface="Arial"/>
                <a:ea typeface="Arial"/>
                <a:cs typeface="Arial"/>
                <a:sym typeface="Arial"/>
              </a:defRPr>
            </a:pPr>
            <a:r>
              <a:t>Others:</a:t>
            </a:r>
            <a:endParaRPr sz="2000"/>
          </a:p>
          <a:p>
            <a:pPr marL="257175" indent="-257175" defTabSz="685800">
              <a:lnSpc>
                <a:spcPct val="80000"/>
              </a:lnSpc>
              <a:spcBef>
                <a:spcPts val="400"/>
              </a:spcBef>
              <a:buSzPct val="100000"/>
              <a:buFont typeface="Arial"/>
              <a:buChar char="•"/>
              <a:defRPr b="1">
                <a:latin typeface="Arial"/>
                <a:ea typeface="Arial"/>
                <a:cs typeface="Arial"/>
                <a:sym typeface="Arial"/>
              </a:defRPr>
            </a:pPr>
            <a:r>
              <a:t>&lt;strong&gt; </a:t>
            </a:r>
            <a:r>
              <a:rPr b="0"/>
              <a:t>(bold), </a:t>
            </a:r>
            <a:r>
              <a:t>&lt;em&gt; </a:t>
            </a:r>
            <a:r>
              <a:rPr b="0"/>
              <a:t>(emphasis)</a:t>
            </a:r>
            <a:endParaRPr sz="2200"/>
          </a:p>
          <a:p>
            <a:pPr marL="257175" indent="-257175" defTabSz="685800">
              <a:lnSpc>
                <a:spcPct val="80000"/>
              </a:lnSpc>
              <a:spcBef>
                <a:spcPts val="400"/>
              </a:spcBef>
              <a:buSzPct val="100000"/>
              <a:buFont typeface="Arial"/>
              <a:buChar char="•"/>
              <a:defRPr b="1">
                <a:latin typeface="Arial"/>
                <a:ea typeface="Arial"/>
                <a:cs typeface="Arial"/>
                <a:sym typeface="Arial"/>
              </a:defRPr>
            </a:pPr>
            <a:r>
              <a:t>&lt;img&gt; </a:t>
            </a:r>
            <a:r>
              <a:rPr b="0"/>
              <a:t>(images)</a:t>
            </a:r>
            <a:r>
              <a:t>, &lt;a href&gt; </a:t>
            </a:r>
            <a:r>
              <a:rPr b="0"/>
              <a:t>(links)</a:t>
            </a:r>
            <a:r>
              <a:t>, &lt;li&gt; </a:t>
            </a:r>
            <a:r>
              <a:rPr b="0"/>
              <a:t>(list items)</a:t>
            </a:r>
            <a:r>
              <a:t> , &lt;title&gt;</a:t>
            </a:r>
            <a:r>
              <a:rPr b="0"/>
              <a:t> (title), </a:t>
            </a:r>
            <a:br>
              <a:rPr b="0"/>
            </a:br>
            <a:r>
              <a:t>&lt;br&gt;</a:t>
            </a:r>
            <a:r>
              <a:rPr b="0"/>
              <a:t> (line break), </a:t>
            </a:r>
            <a:r>
              <a:t>&lt;table&gt; </a:t>
            </a:r>
            <a:r>
              <a:rPr b="0"/>
              <a:t>(tables), </a:t>
            </a:r>
            <a:r>
              <a:t>&lt;!-- --&gt;</a:t>
            </a:r>
            <a:r>
              <a:rPr b="0"/>
              <a:t> (comments)</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Shape 555"/>
          <p:cNvSpPr txBox="1">
            <a:spLocks noGrp="1"/>
          </p:cNvSpPr>
          <p:nvPr>
            <p:ph type="title"/>
          </p:nvPr>
        </p:nvSpPr>
        <p:spPr>
          <a:xfrm>
            <a:off x="304800" y="-3"/>
            <a:ext cx="6858000" cy="653860"/>
          </a:xfrm>
          <a:prstGeom prst="rect">
            <a:avLst/>
          </a:prstGeom>
        </p:spPr>
        <p:txBody>
          <a:bodyPr/>
          <a:lstStyle/>
          <a:p>
            <a:r>
              <a:t>Less Common Tags</a:t>
            </a:r>
          </a:p>
        </p:txBody>
      </p:sp>
      <p:sp>
        <p:nvSpPr>
          <p:cNvPr id="569" name="Shape 556"/>
          <p:cNvSpPr txBox="1"/>
          <p:nvPr/>
        </p:nvSpPr>
        <p:spPr>
          <a:xfrm>
            <a:off x="457199" y="783751"/>
            <a:ext cx="8782009" cy="4363030"/>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p>
            <a:pPr marL="254601" indent="-254601" defTabSz="678941">
              <a:spcBef>
                <a:spcPts val="400"/>
              </a:spcBef>
              <a:buSzPct val="100000"/>
              <a:buFont typeface="Arial"/>
              <a:buChar char="•"/>
              <a:defRPr sz="1900" b="1">
                <a:latin typeface="Arial"/>
                <a:ea typeface="Arial"/>
                <a:cs typeface="Arial"/>
                <a:sym typeface="Arial"/>
              </a:defRPr>
            </a:pPr>
            <a:r>
              <a:t>All HTML Tags are listed here: </a:t>
            </a:r>
            <a:r>
              <a:rPr b="0" u="sng">
                <a:solidFill>
                  <a:srgbClr val="0000FF"/>
                </a:solidFill>
                <a:uFill>
                  <a:solidFill>
                    <a:srgbClr val="0000FF"/>
                  </a:solidFill>
                </a:uFill>
                <a:hlinkClick r:id="rId2"/>
              </a:rPr>
              <a:t>http://www.w3schools.com/tags/</a:t>
            </a:r>
          </a:p>
          <a:p>
            <a:pPr defTabSz="678941">
              <a:spcBef>
                <a:spcPts val="500"/>
              </a:spcBef>
              <a:defRPr sz="1900" u="sng">
                <a:solidFill>
                  <a:srgbClr val="0000FF"/>
                </a:solidFill>
                <a:uFill>
                  <a:solidFill>
                    <a:srgbClr val="0000FF"/>
                  </a:solidFill>
                </a:uFill>
                <a:latin typeface="Arial"/>
                <a:ea typeface="Arial"/>
                <a:cs typeface="Arial"/>
                <a:sym typeface="Arial"/>
              </a:defRPr>
            </a:pPr>
            <a:endParaRPr b="0" u="sng">
              <a:solidFill>
                <a:srgbClr val="0000FF"/>
              </a:solidFill>
              <a:uFill>
                <a:solidFill>
                  <a:srgbClr val="0000FF"/>
                </a:solidFill>
              </a:uFill>
              <a:hlinkClick r:id="rId2"/>
            </a:endParaRPr>
          </a:p>
          <a:p>
            <a:pPr marL="254601" indent="-254601" defTabSz="678941">
              <a:spcBef>
                <a:spcPts val="400"/>
              </a:spcBef>
              <a:buSzPct val="100000"/>
              <a:buFont typeface="Arial"/>
              <a:buChar char="•"/>
              <a:defRPr sz="1900">
                <a:latin typeface="Arial"/>
                <a:ea typeface="Arial"/>
                <a:cs typeface="Arial"/>
                <a:sym typeface="Arial"/>
              </a:defRPr>
            </a:pPr>
            <a:r>
              <a:t>Don’t try to memorize them! Simply refer back to documentation as needed. </a:t>
            </a:r>
            <a:endParaRPr sz="2300"/>
          </a:p>
          <a:p>
            <a:pPr marL="254601" indent="-254601" defTabSz="678941">
              <a:spcBef>
                <a:spcPts val="500"/>
              </a:spcBef>
              <a:buSzPct val="100000"/>
              <a:buFont typeface="Arial"/>
              <a:buChar char="•"/>
              <a:defRPr sz="2300">
                <a:latin typeface="Arial"/>
                <a:ea typeface="Arial"/>
                <a:cs typeface="Arial"/>
                <a:sym typeface="Arial"/>
              </a:defRPr>
            </a:pPr>
            <a:endParaRPr sz="2300"/>
          </a:p>
          <a:p>
            <a:pPr marL="254601" indent="-254601" defTabSz="678941">
              <a:spcBef>
                <a:spcPts val="400"/>
              </a:spcBef>
              <a:buSzPct val="100000"/>
              <a:buFont typeface="Arial"/>
              <a:buChar char="•"/>
              <a:defRPr sz="1900">
                <a:latin typeface="Arial"/>
                <a:ea typeface="Arial"/>
                <a:cs typeface="Arial"/>
                <a:sym typeface="Arial"/>
              </a:defRPr>
            </a:pPr>
            <a:r>
              <a:t>Other tags:</a:t>
            </a:r>
            <a:endParaRPr sz="2300"/>
          </a:p>
          <a:p>
            <a:pPr marL="551640" lvl="1" indent="-212169" defTabSz="678941">
              <a:spcBef>
                <a:spcPts val="400"/>
              </a:spcBef>
              <a:buSzPct val="100000"/>
              <a:buFont typeface="Arial"/>
              <a:buChar char="–"/>
              <a:defRPr sz="1900">
                <a:latin typeface="Arial"/>
                <a:ea typeface="Arial"/>
                <a:cs typeface="Arial"/>
                <a:sym typeface="Arial"/>
              </a:defRPr>
            </a:pPr>
            <a:r>
              <a:t>&lt;video&gt; for Videos</a:t>
            </a:r>
            <a:endParaRPr sz="2000"/>
          </a:p>
          <a:p>
            <a:pPr marL="551640" lvl="1" indent="-212169" defTabSz="678941">
              <a:spcBef>
                <a:spcPts val="400"/>
              </a:spcBef>
              <a:buSzPct val="100000"/>
              <a:buFont typeface="Arial"/>
              <a:buChar char="–"/>
              <a:defRPr sz="1900">
                <a:latin typeface="Arial"/>
                <a:ea typeface="Arial"/>
                <a:cs typeface="Arial"/>
                <a:sym typeface="Arial"/>
              </a:defRPr>
            </a:pPr>
            <a:r>
              <a:t>&lt;audio&gt; for Audio files</a:t>
            </a:r>
            <a:endParaRPr sz="2000"/>
          </a:p>
          <a:p>
            <a:pPr marL="551640" lvl="1" indent="-212169" defTabSz="678941">
              <a:spcBef>
                <a:spcPts val="400"/>
              </a:spcBef>
              <a:buSzPct val="100000"/>
              <a:buFont typeface="Arial"/>
              <a:buChar char="–"/>
              <a:defRPr sz="1900">
                <a:latin typeface="Arial"/>
                <a:ea typeface="Arial"/>
                <a:cs typeface="Arial"/>
                <a:sym typeface="Arial"/>
              </a:defRPr>
            </a:pPr>
            <a:r>
              <a:t>&lt;embed&gt; for Embedded files</a:t>
            </a:r>
            <a:endParaRPr sz="2000"/>
          </a:p>
          <a:p>
            <a:pPr marL="551640" lvl="1" indent="-212169" defTabSz="678941">
              <a:spcBef>
                <a:spcPts val="400"/>
              </a:spcBef>
              <a:buSzPct val="100000"/>
              <a:buFont typeface="Arial"/>
              <a:buChar char="–"/>
              <a:defRPr sz="1900">
                <a:latin typeface="Arial"/>
                <a:ea typeface="Arial"/>
                <a:cs typeface="Arial"/>
                <a:sym typeface="Arial"/>
              </a:defRPr>
            </a:pPr>
            <a:r>
              <a:t>&lt;code&gt; for including computer code</a:t>
            </a:r>
            <a:endParaRPr sz="2000"/>
          </a:p>
          <a:p>
            <a:pPr marL="551640" lvl="1" indent="-212169" defTabSz="678941">
              <a:spcBef>
                <a:spcPts val="400"/>
              </a:spcBef>
              <a:buSzPct val="100000"/>
              <a:buFont typeface="Arial"/>
              <a:buChar char="–"/>
              <a:defRPr sz="1900">
                <a:latin typeface="Arial"/>
                <a:ea typeface="Arial"/>
                <a:cs typeface="Arial"/>
                <a:sym typeface="Arial"/>
              </a:defRPr>
            </a:pPr>
            <a:r>
              <a:t>&lt;header&gt; for headers</a:t>
            </a:r>
            <a:endParaRPr sz="2000"/>
          </a:p>
          <a:p>
            <a:pPr marL="551640" lvl="1" indent="-212169" defTabSz="678941">
              <a:spcBef>
                <a:spcPts val="400"/>
              </a:spcBef>
              <a:buSzPct val="100000"/>
              <a:buFont typeface="Arial"/>
              <a:buChar char="–"/>
              <a:defRPr sz="1900">
                <a:latin typeface="Arial"/>
                <a:ea typeface="Arial"/>
                <a:cs typeface="Arial"/>
                <a:sym typeface="Arial"/>
              </a:defRPr>
            </a:pPr>
            <a:r>
              <a:t>&lt;nav&gt; for navigation bars</a:t>
            </a:r>
            <a:endParaRPr sz="2000"/>
          </a:p>
          <a:p>
            <a:pPr marL="551640" lvl="1" indent="-212169" defTabSz="678941">
              <a:spcBef>
                <a:spcPts val="400"/>
              </a:spcBef>
              <a:buSzPct val="100000"/>
              <a:buFont typeface="Arial"/>
              <a:buChar char="–"/>
              <a:defRPr sz="1900">
                <a:latin typeface="Arial"/>
                <a:ea typeface="Arial"/>
                <a:cs typeface="Arial"/>
                <a:sym typeface="Arial"/>
              </a:defRPr>
            </a:pPr>
            <a:r>
              <a:t>&lt;footer&gt; for footers </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 name="Shape 558"/>
          <p:cNvSpPr txBox="1">
            <a:spLocks noGrp="1"/>
          </p:cNvSpPr>
          <p:nvPr>
            <p:ph type="title"/>
          </p:nvPr>
        </p:nvSpPr>
        <p:spPr>
          <a:xfrm>
            <a:off x="304800" y="-3"/>
            <a:ext cx="6858000" cy="653860"/>
          </a:xfrm>
          <a:prstGeom prst="rect">
            <a:avLst/>
          </a:prstGeom>
        </p:spPr>
        <p:txBody>
          <a:bodyPr/>
          <a:lstStyle/>
          <a:p>
            <a:r>
              <a:t>HTML for Forms</a:t>
            </a:r>
          </a:p>
        </p:txBody>
      </p:sp>
      <p:sp>
        <p:nvSpPr>
          <p:cNvPr id="572" name="Shape 559"/>
          <p:cNvSpPr txBox="1"/>
          <p:nvPr/>
        </p:nvSpPr>
        <p:spPr>
          <a:xfrm>
            <a:off x="457199" y="783751"/>
            <a:ext cx="8782009" cy="434949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p>
            <a:pPr defTabSz="685800">
              <a:lnSpc>
                <a:spcPct val="90000"/>
              </a:lnSpc>
              <a:spcBef>
                <a:spcPts val="500"/>
              </a:spcBef>
              <a:defRPr sz="2200" b="1" u="sng">
                <a:latin typeface="Arial"/>
                <a:ea typeface="Arial"/>
                <a:cs typeface="Arial"/>
                <a:sym typeface="Arial"/>
              </a:defRPr>
            </a:pPr>
            <a:r>
              <a:t>Common UI (User Interface) Form Elements:</a:t>
            </a:r>
            <a:endParaRPr sz="2400"/>
          </a:p>
          <a:p>
            <a:pPr defTabSz="685800">
              <a:lnSpc>
                <a:spcPct val="90000"/>
              </a:lnSpc>
              <a:spcBef>
                <a:spcPts val="500"/>
              </a:spcBef>
              <a:defRPr sz="2400" b="1" u="sng">
                <a:latin typeface="Arial"/>
                <a:ea typeface="Arial"/>
                <a:cs typeface="Arial"/>
                <a:sym typeface="Arial"/>
              </a:defRPr>
            </a:pPr>
            <a:endParaRPr sz="2400"/>
          </a:p>
          <a:p>
            <a:pPr marL="257175" indent="-257175" defTabSz="685800">
              <a:lnSpc>
                <a:spcPct val="90000"/>
              </a:lnSpc>
              <a:spcBef>
                <a:spcPts val="500"/>
              </a:spcBef>
              <a:buSzPct val="100000"/>
              <a:buFont typeface="Arial"/>
              <a:buChar char="•"/>
              <a:defRPr sz="2200" b="1">
                <a:latin typeface="Arial"/>
                <a:ea typeface="Arial"/>
                <a:cs typeface="Arial"/>
                <a:sym typeface="Arial"/>
              </a:defRPr>
            </a:pPr>
            <a:r>
              <a:t>&lt;form&gt; </a:t>
            </a:r>
            <a:r>
              <a:rPr b="0"/>
              <a:t>- Creates a form section in HTML</a:t>
            </a:r>
            <a:endParaRPr sz="2400"/>
          </a:p>
          <a:p>
            <a:pPr marL="257175" indent="-257175" defTabSz="685800">
              <a:lnSpc>
                <a:spcPct val="90000"/>
              </a:lnSpc>
              <a:spcBef>
                <a:spcPts val="500"/>
              </a:spcBef>
              <a:buSzPct val="100000"/>
              <a:buFont typeface="Arial"/>
              <a:buChar char="•"/>
              <a:defRPr sz="2400">
                <a:latin typeface="Arial"/>
                <a:ea typeface="Arial"/>
                <a:cs typeface="Arial"/>
                <a:sym typeface="Arial"/>
              </a:defRPr>
            </a:pPr>
            <a:endParaRPr sz="2400"/>
          </a:p>
          <a:p>
            <a:pPr marL="257175" indent="-257175" defTabSz="685800">
              <a:lnSpc>
                <a:spcPct val="90000"/>
              </a:lnSpc>
              <a:spcBef>
                <a:spcPts val="500"/>
              </a:spcBef>
              <a:buSzPct val="100000"/>
              <a:buFont typeface="Arial"/>
              <a:buChar char="•"/>
              <a:defRPr sz="2200" b="1">
                <a:latin typeface="Arial"/>
                <a:ea typeface="Arial"/>
                <a:cs typeface="Arial"/>
                <a:sym typeface="Arial"/>
              </a:defRPr>
            </a:pPr>
            <a:r>
              <a:t>&lt;input&gt; </a:t>
            </a:r>
            <a:r>
              <a:rPr b="0"/>
              <a:t>- Input boxes</a:t>
            </a:r>
            <a:endParaRPr sz="2400"/>
          </a:p>
          <a:p>
            <a:pPr marL="257175" indent="-257175" defTabSz="685800">
              <a:lnSpc>
                <a:spcPct val="90000"/>
              </a:lnSpc>
              <a:spcBef>
                <a:spcPts val="500"/>
              </a:spcBef>
              <a:buSzPct val="100000"/>
              <a:buFont typeface="Arial"/>
              <a:buChar char="•"/>
              <a:defRPr sz="2400">
                <a:latin typeface="Arial"/>
                <a:ea typeface="Arial"/>
                <a:cs typeface="Arial"/>
                <a:sym typeface="Arial"/>
              </a:defRPr>
            </a:pPr>
            <a:endParaRPr sz="2400"/>
          </a:p>
          <a:p>
            <a:pPr marL="257175" indent="-257175" defTabSz="685800">
              <a:lnSpc>
                <a:spcPct val="90000"/>
              </a:lnSpc>
              <a:spcBef>
                <a:spcPts val="500"/>
              </a:spcBef>
              <a:buSzPct val="100000"/>
              <a:buFont typeface="Arial"/>
              <a:buChar char="•"/>
              <a:defRPr sz="2200" b="1">
                <a:latin typeface="Arial"/>
                <a:ea typeface="Arial"/>
                <a:cs typeface="Arial"/>
                <a:sym typeface="Arial"/>
              </a:defRPr>
            </a:pPr>
            <a:r>
              <a:t>&lt;label&gt; </a:t>
            </a:r>
            <a:r>
              <a:rPr b="0"/>
              <a:t>- Labels for boxes</a:t>
            </a:r>
            <a:endParaRPr sz="2400"/>
          </a:p>
          <a:p>
            <a:pPr marL="257175" indent="-257175" defTabSz="685800">
              <a:lnSpc>
                <a:spcPct val="90000"/>
              </a:lnSpc>
              <a:spcBef>
                <a:spcPts val="500"/>
              </a:spcBef>
              <a:buSzPct val="100000"/>
              <a:buFont typeface="Arial"/>
              <a:buChar char="•"/>
              <a:defRPr sz="2400">
                <a:latin typeface="Arial"/>
                <a:ea typeface="Arial"/>
                <a:cs typeface="Arial"/>
                <a:sym typeface="Arial"/>
              </a:defRPr>
            </a:pPr>
            <a:endParaRPr sz="2400"/>
          </a:p>
          <a:p>
            <a:pPr marL="257175" indent="-257175" defTabSz="685800">
              <a:lnSpc>
                <a:spcPct val="90000"/>
              </a:lnSpc>
              <a:spcBef>
                <a:spcPts val="500"/>
              </a:spcBef>
              <a:buSzPct val="100000"/>
              <a:buFont typeface="Arial"/>
              <a:buChar char="•"/>
              <a:defRPr sz="2200" b="1">
                <a:latin typeface="Arial"/>
                <a:ea typeface="Arial"/>
                <a:cs typeface="Arial"/>
                <a:sym typeface="Arial"/>
              </a:defRPr>
            </a:pPr>
            <a:r>
              <a:t>&lt;button&gt; </a:t>
            </a:r>
            <a:r>
              <a:rPr b="0"/>
              <a:t>- Button</a:t>
            </a:r>
            <a:endParaRPr sz="2400"/>
          </a:p>
          <a:p>
            <a:pPr marL="257175" indent="-257175" defTabSz="685800">
              <a:lnSpc>
                <a:spcPct val="90000"/>
              </a:lnSpc>
              <a:spcBef>
                <a:spcPts val="500"/>
              </a:spcBef>
              <a:buSzPct val="100000"/>
              <a:buFont typeface="Arial"/>
              <a:buChar char="•"/>
              <a:defRPr sz="2400">
                <a:latin typeface="Arial"/>
                <a:ea typeface="Arial"/>
                <a:cs typeface="Arial"/>
                <a:sym typeface="Arial"/>
              </a:defRPr>
            </a:pPr>
            <a:endParaRPr sz="2400"/>
          </a:p>
          <a:p>
            <a:pPr marL="257175" indent="-257175" defTabSz="685800">
              <a:lnSpc>
                <a:spcPct val="90000"/>
              </a:lnSpc>
              <a:spcBef>
                <a:spcPts val="500"/>
              </a:spcBef>
              <a:buSzPct val="100000"/>
              <a:buFont typeface="Arial"/>
              <a:buChar char="•"/>
              <a:defRPr sz="2200" b="1">
                <a:latin typeface="Arial"/>
                <a:ea typeface="Arial"/>
                <a:cs typeface="Arial"/>
                <a:sym typeface="Arial"/>
              </a:defRPr>
            </a:pPr>
            <a:r>
              <a:t>&lt;textarea&gt; </a:t>
            </a:r>
            <a:r>
              <a:rPr b="0"/>
              <a:t>- Large textbox</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 name="Shape 561"/>
          <p:cNvSpPr txBox="1">
            <a:spLocks noGrp="1"/>
          </p:cNvSpPr>
          <p:nvPr>
            <p:ph type="title"/>
          </p:nvPr>
        </p:nvSpPr>
        <p:spPr>
          <a:xfrm>
            <a:off x="304800" y="-3"/>
            <a:ext cx="6858000" cy="653860"/>
          </a:xfrm>
          <a:prstGeom prst="rect">
            <a:avLst/>
          </a:prstGeom>
        </p:spPr>
        <p:txBody>
          <a:bodyPr/>
          <a:lstStyle/>
          <a:p>
            <a:r>
              <a:t>HTML for Forms</a:t>
            </a:r>
          </a:p>
        </p:txBody>
      </p:sp>
      <p:pic>
        <p:nvPicPr>
          <p:cNvPr id="575" name="image16.png" descr="image16.png"/>
          <p:cNvPicPr>
            <a:picLocks noChangeAspect="1"/>
          </p:cNvPicPr>
          <p:nvPr/>
        </p:nvPicPr>
        <p:blipFill>
          <a:blip r:embed="rId2">
            <a:extLst/>
          </a:blip>
          <a:stretch>
            <a:fillRect/>
          </a:stretch>
        </p:blipFill>
        <p:spPr>
          <a:xfrm>
            <a:off x="2057400" y="867716"/>
            <a:ext cx="6429375" cy="3514727"/>
          </a:xfrm>
          <a:prstGeom prst="rect">
            <a:avLst/>
          </a:prstGeom>
          <a:ln>
            <a:solidFill>
              <a:srgbClr val="333F50"/>
            </a:solidFill>
          </a:ln>
        </p:spPr>
      </p:pic>
      <p:pic>
        <p:nvPicPr>
          <p:cNvPr id="576" name="image17.png" descr="image17.png"/>
          <p:cNvPicPr>
            <a:picLocks noChangeAspect="1"/>
          </p:cNvPicPr>
          <p:nvPr/>
        </p:nvPicPr>
        <p:blipFill>
          <a:blip r:embed="rId3">
            <a:extLst/>
          </a:blip>
          <a:stretch>
            <a:fillRect/>
          </a:stretch>
        </p:blipFill>
        <p:spPr>
          <a:xfrm>
            <a:off x="2057400" y="4615338"/>
            <a:ext cx="4333875" cy="1562105"/>
          </a:xfrm>
          <a:prstGeom prst="rect">
            <a:avLst/>
          </a:prstGeom>
          <a:ln>
            <a:solidFill>
              <a:srgbClr val="2E75B6"/>
            </a:solidFill>
          </a:ln>
        </p:spPr>
      </p:pic>
      <p:sp>
        <p:nvSpPr>
          <p:cNvPr id="577" name="Shape 564"/>
          <p:cNvSpPr/>
          <p:nvPr/>
        </p:nvSpPr>
        <p:spPr>
          <a:xfrm flipH="1">
            <a:off x="4521425" y="4387220"/>
            <a:ext cx="84456" cy="223377"/>
          </a:xfrm>
          <a:prstGeom prst="line">
            <a:avLst/>
          </a:prstGeom>
          <a:ln w="73025">
            <a:solidFill>
              <a:schemeClr val="accent1"/>
            </a:solidFill>
            <a:miter/>
            <a:tailEnd type="triangle"/>
          </a:ln>
        </p:spPr>
        <p:txBody>
          <a:bodyPr lIns="45718" tIns="45718" rIns="45718" bIns="45718"/>
          <a:lstStyle/>
          <a:p>
            <a:endParaRP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le 1"/>
          <p:cNvSpPr txBox="1">
            <a:spLocks noGrp="1"/>
          </p:cNvSpPr>
          <p:nvPr>
            <p:ph type="title"/>
          </p:nvPr>
        </p:nvSpPr>
        <p:spPr>
          <a:xfrm>
            <a:off x="390606" y="2953542"/>
            <a:ext cx="8229601" cy="871860"/>
          </a:xfrm>
          <a:prstGeom prst="rect">
            <a:avLst/>
          </a:prstGeom>
        </p:spPr>
        <p:txBody>
          <a:bodyPr/>
          <a:lstStyle/>
          <a:p>
            <a:r>
              <a:t>On Keys To Success…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Shape 566"/>
          <p:cNvSpPr txBox="1">
            <a:spLocks noGrp="1"/>
          </p:cNvSpPr>
          <p:nvPr>
            <p:ph type="title"/>
          </p:nvPr>
        </p:nvSpPr>
        <p:spPr>
          <a:xfrm>
            <a:off x="304800" y="-3"/>
            <a:ext cx="6858000" cy="653860"/>
          </a:xfrm>
          <a:prstGeom prst="rect">
            <a:avLst/>
          </a:prstGeom>
        </p:spPr>
        <p:txBody>
          <a:bodyPr/>
          <a:lstStyle/>
          <a:p>
            <a:r>
              <a:t>On Ugly HTML</a:t>
            </a:r>
          </a:p>
        </p:txBody>
      </p:sp>
      <p:pic>
        <p:nvPicPr>
          <p:cNvPr id="580" name="image18.png" descr="image18.png"/>
          <p:cNvPicPr>
            <a:picLocks noChangeAspect="1"/>
          </p:cNvPicPr>
          <p:nvPr/>
        </p:nvPicPr>
        <p:blipFill>
          <a:blip r:embed="rId2">
            <a:extLst/>
          </a:blip>
          <a:stretch>
            <a:fillRect/>
          </a:stretch>
        </p:blipFill>
        <p:spPr>
          <a:xfrm>
            <a:off x="300035" y="914400"/>
            <a:ext cx="8543929" cy="3181350"/>
          </a:xfrm>
          <a:prstGeom prst="rect">
            <a:avLst/>
          </a:prstGeom>
          <a:ln w="12700">
            <a:miter lim="400000"/>
          </a:ln>
        </p:spPr>
      </p:pic>
      <p:sp>
        <p:nvSpPr>
          <p:cNvPr id="581" name="Shape 568"/>
          <p:cNvSpPr txBox="1"/>
          <p:nvPr/>
        </p:nvSpPr>
        <p:spPr>
          <a:xfrm>
            <a:off x="304800" y="4343398"/>
            <a:ext cx="8686800" cy="1859465"/>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marL="342900" indent="-342900">
              <a:buSzPct val="100000"/>
              <a:buFont typeface="Arial"/>
              <a:buChar char="•"/>
              <a:defRPr sz="2400">
                <a:latin typeface="Arial"/>
                <a:ea typeface="Arial"/>
                <a:cs typeface="Arial"/>
                <a:sym typeface="Arial"/>
              </a:defRPr>
            </a:pPr>
            <a:r>
              <a:t>Don’t do this… Use proper indentation and sectioning.</a:t>
            </a:r>
          </a:p>
          <a:p>
            <a:pPr marL="342900" indent="-342900">
              <a:buSzPct val="100000"/>
              <a:buFont typeface="Arial"/>
              <a:buChar char="•"/>
              <a:defRPr sz="2400">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Readable code is easier to maintain.</a:t>
            </a:r>
          </a:p>
          <a:p>
            <a:pPr marL="342900" indent="-342900">
              <a:buSzPct val="100000"/>
              <a:buFont typeface="Arial"/>
              <a:buChar char="•"/>
              <a:defRPr sz="2400">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Invest time to get better about this now. It will pay dividends!</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Shape 570"/>
          <p:cNvSpPr txBox="1">
            <a:spLocks noGrp="1"/>
          </p:cNvSpPr>
          <p:nvPr>
            <p:ph type="title"/>
          </p:nvPr>
        </p:nvSpPr>
        <p:spPr>
          <a:xfrm>
            <a:off x="304796" y="-3"/>
            <a:ext cx="5470533" cy="653860"/>
          </a:xfrm>
          <a:prstGeom prst="rect">
            <a:avLst/>
          </a:prstGeom>
        </p:spPr>
        <p:txBody>
          <a:bodyPr/>
          <a:lstStyle/>
          <a:p>
            <a:r>
              <a:t>&gt; YOUR TURN!</a:t>
            </a:r>
          </a:p>
        </p:txBody>
      </p:sp>
      <p:sp>
        <p:nvSpPr>
          <p:cNvPr id="584" name="Shape 571"/>
          <p:cNvSpPr/>
          <p:nvPr/>
        </p:nvSpPr>
        <p:spPr>
          <a:xfrm>
            <a:off x="-11742" y="689615"/>
            <a:ext cx="9155743" cy="5626583"/>
          </a:xfrm>
          <a:prstGeom prst="rect">
            <a:avLst/>
          </a:prstGeom>
          <a:solidFill>
            <a:srgbClr val="F2F2F2"/>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endParaRPr/>
          </a:p>
        </p:txBody>
      </p:sp>
      <p:sp>
        <p:nvSpPr>
          <p:cNvPr id="585" name="Shape 572"/>
          <p:cNvSpPr txBox="1"/>
          <p:nvPr/>
        </p:nvSpPr>
        <p:spPr>
          <a:xfrm>
            <a:off x="304800" y="914396"/>
            <a:ext cx="8686800" cy="2570666"/>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2400" b="1">
                <a:latin typeface="Arial"/>
                <a:ea typeface="Arial"/>
                <a:cs typeface="Arial"/>
                <a:sym typeface="Arial"/>
              </a:defRPr>
            </a:pPr>
            <a:r>
              <a:t>Assignment</a:t>
            </a:r>
          </a:p>
          <a:p>
            <a:pPr>
              <a:defRPr sz="2400">
                <a:latin typeface="Arial"/>
                <a:ea typeface="Arial"/>
                <a:cs typeface="Arial"/>
                <a:sym typeface="Arial"/>
              </a:defRPr>
            </a:pPr>
            <a:endParaRPr/>
          </a:p>
          <a:p>
            <a:pPr>
              <a:defRPr sz="2400">
                <a:latin typeface="Arial"/>
                <a:ea typeface="Arial"/>
                <a:cs typeface="Arial"/>
                <a:sym typeface="Arial"/>
              </a:defRPr>
            </a:pPr>
            <a:r>
              <a:t>In this activity, you’ll create a student bio using HTML. You will then add, commit, and push your completed HTML to GitHub for the world to see.</a:t>
            </a:r>
          </a:p>
          <a:p>
            <a:pPr>
              <a:defRPr sz="2400">
                <a:latin typeface="Arial"/>
                <a:ea typeface="Arial"/>
                <a:cs typeface="Arial"/>
                <a:sym typeface="Arial"/>
              </a:defRPr>
            </a:pPr>
            <a:endParaRPr/>
          </a:p>
          <a:p>
            <a:pPr>
              <a:defRPr sz="2400">
                <a:latin typeface="Arial"/>
                <a:ea typeface="Arial"/>
                <a:cs typeface="Arial"/>
                <a:sym typeface="Arial"/>
              </a:defRPr>
            </a:pPr>
            <a:r>
              <a:t>Additional instructions, sent via Slack.</a:t>
            </a:r>
          </a:p>
        </p:txBody>
      </p:sp>
      <p:sp>
        <p:nvSpPr>
          <p:cNvPr id="586" name="Shape 573"/>
          <p:cNvSpPr txBox="1"/>
          <p:nvPr/>
        </p:nvSpPr>
        <p:spPr>
          <a:xfrm>
            <a:off x="3657600" y="124821"/>
            <a:ext cx="5334000" cy="350658"/>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lgn="r">
              <a:defRPr b="1">
                <a:latin typeface="Arial"/>
                <a:ea typeface="Arial"/>
                <a:cs typeface="Arial"/>
                <a:sym typeface="Arial"/>
              </a:defRPr>
            </a:pPr>
            <a:r>
              <a:t>Activity</a:t>
            </a:r>
            <a:r>
              <a:rPr b="0" i="1"/>
              <a:t>: </a:t>
            </a:r>
            <a:r>
              <a:rPr b="0"/>
              <a:t>1-HTML_Git </a:t>
            </a:r>
            <a:r>
              <a:t>|  Suggested Time: </a:t>
            </a:r>
            <a:r>
              <a:rPr b="0"/>
              <a:t>20 min</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Shape 575"/>
          <p:cNvSpPr txBox="1">
            <a:spLocks noGrp="1"/>
          </p:cNvSpPr>
          <p:nvPr>
            <p:ph type="title"/>
          </p:nvPr>
        </p:nvSpPr>
        <p:spPr>
          <a:xfrm>
            <a:off x="304796" y="-3"/>
            <a:ext cx="5470533" cy="653860"/>
          </a:xfrm>
          <a:prstGeom prst="rect">
            <a:avLst/>
          </a:prstGeom>
        </p:spPr>
        <p:txBody>
          <a:bodyPr/>
          <a:lstStyle/>
          <a:p>
            <a:r>
              <a:t>&gt; YOUR TURN!</a:t>
            </a:r>
          </a:p>
        </p:txBody>
      </p:sp>
      <p:sp>
        <p:nvSpPr>
          <p:cNvPr id="589" name="Shape 576"/>
          <p:cNvSpPr/>
          <p:nvPr/>
        </p:nvSpPr>
        <p:spPr>
          <a:xfrm>
            <a:off x="-11742" y="689615"/>
            <a:ext cx="9155743" cy="5626583"/>
          </a:xfrm>
          <a:prstGeom prst="rect">
            <a:avLst/>
          </a:prstGeom>
          <a:solidFill>
            <a:srgbClr val="F2F2F2"/>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endParaRPr/>
          </a:p>
        </p:txBody>
      </p:sp>
      <p:pic>
        <p:nvPicPr>
          <p:cNvPr id="590" name="image19.png" descr="image19.png"/>
          <p:cNvPicPr>
            <a:picLocks noChangeAspect="1"/>
          </p:cNvPicPr>
          <p:nvPr/>
        </p:nvPicPr>
        <p:blipFill>
          <a:blip r:embed="rId2">
            <a:extLst/>
          </a:blip>
          <a:stretch>
            <a:fillRect/>
          </a:stretch>
        </p:blipFill>
        <p:spPr>
          <a:xfrm>
            <a:off x="914400" y="860038"/>
            <a:ext cx="7696200" cy="528573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Shape 579"/>
          <p:cNvSpPr txBox="1">
            <a:spLocks noGrp="1"/>
          </p:cNvSpPr>
          <p:nvPr>
            <p:ph type="title"/>
          </p:nvPr>
        </p:nvSpPr>
        <p:spPr>
          <a:xfrm>
            <a:off x="390606" y="2953542"/>
            <a:ext cx="8229601" cy="871859"/>
          </a:xfrm>
          <a:prstGeom prst="rect">
            <a:avLst/>
          </a:prstGeom>
        </p:spPr>
        <p:txBody>
          <a:bodyPr/>
          <a:lstStyle/>
          <a:p>
            <a:r>
              <a:t>CSS Stylin’</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Shape 581"/>
          <p:cNvSpPr txBox="1">
            <a:spLocks noGrp="1"/>
          </p:cNvSpPr>
          <p:nvPr>
            <p:ph type="title"/>
          </p:nvPr>
        </p:nvSpPr>
        <p:spPr>
          <a:xfrm>
            <a:off x="304796" y="-3"/>
            <a:ext cx="5470533" cy="653860"/>
          </a:xfrm>
          <a:prstGeom prst="rect">
            <a:avLst/>
          </a:prstGeom>
        </p:spPr>
        <p:txBody>
          <a:bodyPr/>
          <a:lstStyle/>
          <a:p>
            <a:r>
              <a:t>HTML / CSS Definitions </a:t>
            </a:r>
            <a:r>
              <a:rPr sz="1000"/>
              <a:t>(*yawn* unimportant)</a:t>
            </a:r>
          </a:p>
        </p:txBody>
      </p:sp>
      <p:sp>
        <p:nvSpPr>
          <p:cNvPr id="595" name="Shape 582"/>
          <p:cNvSpPr txBox="1"/>
          <p:nvPr/>
        </p:nvSpPr>
        <p:spPr>
          <a:xfrm>
            <a:off x="457200" y="1142999"/>
            <a:ext cx="8153400" cy="2977902"/>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p>
            <a:pPr marL="257175" indent="-257175" defTabSz="685800">
              <a:lnSpc>
                <a:spcPct val="90000"/>
              </a:lnSpc>
              <a:spcBef>
                <a:spcPts val="500"/>
              </a:spcBef>
              <a:buSzPct val="100000"/>
              <a:buFont typeface="Arial"/>
              <a:buChar char="•"/>
              <a:defRPr sz="2200" b="1">
                <a:latin typeface="Arial"/>
                <a:ea typeface="Arial"/>
                <a:cs typeface="Arial"/>
                <a:sym typeface="Arial"/>
              </a:defRPr>
            </a:pPr>
            <a:r>
              <a:t>HTML:</a:t>
            </a:r>
            <a:r>
              <a:rPr b="0"/>
              <a:t> Hypertext Markup Language – (Content)</a:t>
            </a:r>
            <a:endParaRPr sz="2400"/>
          </a:p>
          <a:p>
            <a:pPr marL="257175" indent="-257175" defTabSz="685800">
              <a:lnSpc>
                <a:spcPct val="90000"/>
              </a:lnSpc>
              <a:spcBef>
                <a:spcPts val="500"/>
              </a:spcBef>
              <a:buSzPct val="100000"/>
              <a:buFont typeface="Arial"/>
              <a:buChar char="•"/>
              <a:defRPr sz="2400">
                <a:latin typeface="Arial"/>
                <a:ea typeface="Arial"/>
                <a:cs typeface="Arial"/>
                <a:sym typeface="Arial"/>
              </a:defRPr>
            </a:pPr>
            <a:endParaRPr sz="2400"/>
          </a:p>
          <a:p>
            <a:pPr marL="257175" indent="-257175" defTabSz="685800">
              <a:lnSpc>
                <a:spcPct val="90000"/>
              </a:lnSpc>
              <a:spcBef>
                <a:spcPts val="500"/>
              </a:spcBef>
              <a:buSzPct val="100000"/>
              <a:buFont typeface="Arial"/>
              <a:buChar char="•"/>
              <a:defRPr sz="2200" b="1">
                <a:latin typeface="Arial"/>
                <a:ea typeface="Arial"/>
                <a:cs typeface="Arial"/>
                <a:sym typeface="Arial"/>
              </a:defRPr>
            </a:pPr>
            <a:r>
              <a:t>CSS: </a:t>
            </a:r>
            <a:r>
              <a:rPr b="0"/>
              <a:t>Cascading Style Sheets – (Appearance)</a:t>
            </a:r>
            <a:endParaRPr sz="2400"/>
          </a:p>
          <a:p>
            <a:pPr marL="257175" indent="-257175" defTabSz="685800">
              <a:lnSpc>
                <a:spcPct val="90000"/>
              </a:lnSpc>
              <a:spcBef>
                <a:spcPts val="500"/>
              </a:spcBef>
              <a:buSzPct val="100000"/>
              <a:buFont typeface="Arial"/>
              <a:buChar char="•"/>
              <a:defRPr sz="2400" b="1">
                <a:latin typeface="Arial"/>
                <a:ea typeface="Arial"/>
                <a:cs typeface="Arial"/>
                <a:sym typeface="Arial"/>
              </a:defRPr>
            </a:pPr>
            <a:endParaRPr sz="2400"/>
          </a:p>
          <a:p>
            <a:pPr marL="257175" indent="-257175" defTabSz="685800">
              <a:lnSpc>
                <a:spcPct val="90000"/>
              </a:lnSpc>
              <a:spcBef>
                <a:spcPts val="500"/>
              </a:spcBef>
              <a:buSzPct val="100000"/>
              <a:buFont typeface="Arial"/>
              <a:buChar char="•"/>
              <a:defRPr sz="2200" b="1">
                <a:latin typeface="Arial"/>
                <a:ea typeface="Arial"/>
                <a:cs typeface="Arial"/>
                <a:sym typeface="Arial"/>
              </a:defRPr>
            </a:pPr>
            <a:r>
              <a:t>HTML/CSS are the “languages of the web.” </a:t>
            </a:r>
            <a:r>
              <a:rPr b="0"/>
              <a:t>Together they define both the content and the aesthetics of a webpage – handling everything from the layouts, colors, fonts and  content placement.  </a:t>
            </a:r>
            <a:r>
              <a:rPr sz="1400" b="0"/>
              <a:t>(JavaScript is the third – handling logic, animation, etc.)</a:t>
            </a:r>
          </a:p>
        </p:txBody>
      </p:sp>
      <p:pic>
        <p:nvPicPr>
          <p:cNvPr id="596" name="image6.jpeg" descr="image6.jpeg"/>
          <p:cNvPicPr>
            <a:picLocks noChangeAspect="1"/>
          </p:cNvPicPr>
          <p:nvPr/>
        </p:nvPicPr>
        <p:blipFill>
          <a:blip r:embed="rId2">
            <a:extLst/>
          </a:blip>
          <a:stretch>
            <a:fillRect/>
          </a:stretch>
        </p:blipFill>
        <p:spPr>
          <a:xfrm>
            <a:off x="869285" y="4631587"/>
            <a:ext cx="1873919" cy="1494289"/>
          </a:xfrm>
          <a:prstGeom prst="rect">
            <a:avLst/>
          </a:prstGeom>
          <a:ln w="12700">
            <a:miter lim="400000"/>
          </a:ln>
        </p:spPr>
      </p:pic>
      <p:pic>
        <p:nvPicPr>
          <p:cNvPr id="597" name="image20.png" descr="image20.png"/>
          <p:cNvPicPr>
            <a:picLocks noChangeAspect="1"/>
          </p:cNvPicPr>
          <p:nvPr/>
        </p:nvPicPr>
        <p:blipFill>
          <a:blip r:embed="rId3">
            <a:extLst/>
          </a:blip>
          <a:stretch>
            <a:fillRect/>
          </a:stretch>
        </p:blipFill>
        <p:spPr>
          <a:xfrm>
            <a:off x="2743200" y="4648200"/>
            <a:ext cx="2971800" cy="149218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Shape 586"/>
          <p:cNvSpPr txBox="1">
            <a:spLocks noGrp="1"/>
          </p:cNvSpPr>
          <p:nvPr>
            <p:ph type="title"/>
          </p:nvPr>
        </p:nvSpPr>
        <p:spPr>
          <a:xfrm>
            <a:off x="304796" y="-3"/>
            <a:ext cx="5470533" cy="653860"/>
          </a:xfrm>
          <a:prstGeom prst="rect">
            <a:avLst/>
          </a:prstGeom>
        </p:spPr>
        <p:txBody>
          <a:bodyPr/>
          <a:lstStyle/>
          <a:p>
            <a:r>
              <a:t>HTML / CSS Analogy</a:t>
            </a:r>
          </a:p>
        </p:txBody>
      </p:sp>
      <p:sp>
        <p:nvSpPr>
          <p:cNvPr id="600" name="Shape 587"/>
          <p:cNvSpPr txBox="1"/>
          <p:nvPr/>
        </p:nvSpPr>
        <p:spPr>
          <a:xfrm>
            <a:off x="457196" y="990599"/>
            <a:ext cx="4100952" cy="2405571"/>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p>
            <a:pPr algn="ctr" defTabSz="685800">
              <a:lnSpc>
                <a:spcPct val="90000"/>
              </a:lnSpc>
              <a:spcBef>
                <a:spcPts val="500"/>
              </a:spcBef>
              <a:defRPr sz="2400" b="1" u="sng">
                <a:latin typeface="Arial"/>
                <a:ea typeface="Arial"/>
                <a:cs typeface="Arial"/>
                <a:sym typeface="Arial"/>
              </a:defRPr>
            </a:pPr>
            <a:r>
              <a:t>HTML Alone</a:t>
            </a:r>
          </a:p>
          <a:p>
            <a:pPr marL="257175" indent="-257175" algn="ctr" defTabSz="685800">
              <a:lnSpc>
                <a:spcPct val="90000"/>
              </a:lnSpc>
              <a:spcBef>
                <a:spcPts val="500"/>
              </a:spcBef>
              <a:buSzPct val="100000"/>
              <a:buFont typeface="Arial"/>
              <a:buChar char="•"/>
              <a:defRPr sz="2400">
                <a:latin typeface="Arial"/>
                <a:ea typeface="Arial"/>
                <a:cs typeface="Arial"/>
                <a:sym typeface="Arial"/>
              </a:defRPr>
            </a:pPr>
            <a:r>
              <a:t>Like writing papers in “Notepad.” </a:t>
            </a:r>
          </a:p>
          <a:p>
            <a:pPr marL="257175" indent="-257175" algn="ctr" defTabSz="685800">
              <a:lnSpc>
                <a:spcPct val="90000"/>
              </a:lnSpc>
              <a:spcBef>
                <a:spcPts val="500"/>
              </a:spcBef>
              <a:buSzPct val="100000"/>
              <a:buFont typeface="Arial"/>
              <a:buChar char="•"/>
              <a:defRPr sz="2400">
                <a:latin typeface="Arial"/>
                <a:ea typeface="Arial"/>
                <a:cs typeface="Arial"/>
                <a:sym typeface="Arial"/>
              </a:defRPr>
            </a:pPr>
            <a:endParaRPr/>
          </a:p>
          <a:p>
            <a:pPr marL="257175" indent="-257175" algn="ctr" defTabSz="685800">
              <a:lnSpc>
                <a:spcPct val="90000"/>
              </a:lnSpc>
              <a:spcBef>
                <a:spcPts val="500"/>
              </a:spcBef>
              <a:buSzPct val="100000"/>
              <a:buFont typeface="Arial"/>
              <a:buChar char="•"/>
              <a:defRPr sz="2400">
                <a:latin typeface="Arial"/>
                <a:ea typeface="Arial"/>
                <a:cs typeface="Arial"/>
                <a:sym typeface="Arial"/>
              </a:defRPr>
            </a:pPr>
            <a:r>
              <a:t>Can only write unformatted text. </a:t>
            </a:r>
          </a:p>
        </p:txBody>
      </p:sp>
      <p:sp>
        <p:nvSpPr>
          <p:cNvPr id="601" name="Shape 588"/>
          <p:cNvSpPr txBox="1"/>
          <p:nvPr/>
        </p:nvSpPr>
        <p:spPr>
          <a:xfrm>
            <a:off x="4743201" y="990599"/>
            <a:ext cx="4100946" cy="3142171"/>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p>
            <a:pPr algn="ctr">
              <a:lnSpc>
                <a:spcPct val="90000"/>
              </a:lnSpc>
              <a:spcBef>
                <a:spcPts val="500"/>
              </a:spcBef>
              <a:defRPr sz="2400" b="1" u="sng">
                <a:latin typeface="Arial"/>
                <a:ea typeface="Arial"/>
                <a:cs typeface="Arial"/>
                <a:sym typeface="Arial"/>
              </a:defRPr>
            </a:pPr>
            <a:r>
              <a:t>HTML / CSS</a:t>
            </a:r>
            <a:endParaRPr sz="3200"/>
          </a:p>
          <a:p>
            <a:pPr marL="342900" indent="-342900" algn="ctr">
              <a:lnSpc>
                <a:spcPct val="90000"/>
              </a:lnSpc>
              <a:spcBef>
                <a:spcPts val="500"/>
              </a:spcBef>
              <a:buSzPct val="100000"/>
              <a:buFont typeface="Arial"/>
              <a:buChar char="•"/>
              <a:defRPr sz="2400">
                <a:latin typeface="Arial"/>
                <a:ea typeface="Arial"/>
                <a:cs typeface="Arial"/>
                <a:sym typeface="Arial"/>
              </a:defRPr>
            </a:pPr>
            <a:r>
              <a:t>Like writing papers in Microsoft Word.</a:t>
            </a:r>
            <a:endParaRPr sz="3200"/>
          </a:p>
          <a:p>
            <a:pPr marL="342900" indent="-342900" algn="ctr">
              <a:lnSpc>
                <a:spcPct val="90000"/>
              </a:lnSpc>
              <a:spcBef>
                <a:spcPts val="700"/>
              </a:spcBef>
              <a:buSzPct val="100000"/>
              <a:buFont typeface="Arial"/>
              <a:buChar char="•"/>
              <a:defRPr sz="3200" b="1" u="sng">
                <a:latin typeface="Arial"/>
                <a:ea typeface="Arial"/>
                <a:cs typeface="Arial"/>
                <a:sym typeface="Arial"/>
              </a:defRPr>
            </a:pPr>
            <a:endParaRPr sz="3200"/>
          </a:p>
          <a:p>
            <a:pPr marL="342900" indent="-342900" algn="ctr">
              <a:lnSpc>
                <a:spcPct val="90000"/>
              </a:lnSpc>
              <a:spcBef>
                <a:spcPts val="500"/>
              </a:spcBef>
              <a:buSzPct val="100000"/>
              <a:buFont typeface="Arial"/>
              <a:buChar char="•"/>
              <a:defRPr sz="2400">
                <a:latin typeface="Arial"/>
                <a:ea typeface="Arial"/>
                <a:cs typeface="Arial"/>
                <a:sym typeface="Arial"/>
              </a:defRPr>
            </a:pPr>
            <a:r>
              <a:t>Can format text, page settings, alignment, etc. based on “highlighting” and menu options.</a:t>
            </a:r>
          </a:p>
        </p:txBody>
      </p:sp>
      <p:pic>
        <p:nvPicPr>
          <p:cNvPr id="602" name="image21.png" descr="image21.png"/>
          <p:cNvPicPr>
            <a:picLocks noChangeAspect="1"/>
          </p:cNvPicPr>
          <p:nvPr/>
        </p:nvPicPr>
        <p:blipFill>
          <a:blip r:embed="rId2">
            <a:extLst/>
          </a:blip>
          <a:stretch>
            <a:fillRect/>
          </a:stretch>
        </p:blipFill>
        <p:spPr>
          <a:xfrm>
            <a:off x="1603827" y="4449762"/>
            <a:ext cx="1676401" cy="1676405"/>
          </a:xfrm>
          <a:prstGeom prst="rect">
            <a:avLst/>
          </a:prstGeom>
          <a:ln w="12700">
            <a:miter lim="400000"/>
          </a:ln>
        </p:spPr>
      </p:pic>
      <p:pic>
        <p:nvPicPr>
          <p:cNvPr id="603" name="image22.png" descr="image22.png"/>
          <p:cNvPicPr>
            <a:picLocks noChangeAspect="1"/>
          </p:cNvPicPr>
          <p:nvPr/>
        </p:nvPicPr>
        <p:blipFill>
          <a:blip r:embed="rId3">
            <a:extLst/>
          </a:blip>
          <a:stretch>
            <a:fillRect/>
          </a:stretch>
        </p:blipFill>
        <p:spPr>
          <a:xfrm>
            <a:off x="6194876" y="4602162"/>
            <a:ext cx="1475770" cy="144893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 name="Shape 592"/>
          <p:cNvSpPr txBox="1">
            <a:spLocks noGrp="1"/>
          </p:cNvSpPr>
          <p:nvPr>
            <p:ph type="title"/>
          </p:nvPr>
        </p:nvSpPr>
        <p:spPr>
          <a:xfrm>
            <a:off x="304796" y="-3"/>
            <a:ext cx="5470533" cy="653860"/>
          </a:xfrm>
          <a:prstGeom prst="rect">
            <a:avLst/>
          </a:prstGeom>
        </p:spPr>
        <p:txBody>
          <a:bodyPr/>
          <a:lstStyle/>
          <a:p>
            <a:r>
              <a:t>Basic HTML Page</a:t>
            </a:r>
          </a:p>
        </p:txBody>
      </p:sp>
      <p:pic>
        <p:nvPicPr>
          <p:cNvPr id="606" name="snippet.jpeg" descr="snippet.jpeg"/>
          <p:cNvPicPr>
            <a:picLocks noChangeAspect="1"/>
          </p:cNvPicPr>
          <p:nvPr/>
        </p:nvPicPr>
        <p:blipFill>
          <a:blip r:embed="rId2">
            <a:extLst/>
          </a:blip>
          <a:stretch>
            <a:fillRect/>
          </a:stretch>
        </p:blipFill>
        <p:spPr>
          <a:xfrm>
            <a:off x="11591280" y="-707612"/>
            <a:ext cx="9144001" cy="5276025"/>
          </a:xfrm>
          <a:prstGeom prst="rect">
            <a:avLst/>
          </a:prstGeom>
          <a:ln w="12700">
            <a:miter lim="400000"/>
          </a:ln>
        </p:spPr>
      </p:pic>
      <p:pic>
        <p:nvPicPr>
          <p:cNvPr id="607" name="snippet.jpeg" descr="snippet.jpeg"/>
          <p:cNvPicPr>
            <a:picLocks noChangeAspect="1"/>
          </p:cNvPicPr>
          <p:nvPr/>
        </p:nvPicPr>
        <p:blipFill>
          <a:blip r:embed="rId3">
            <a:extLst/>
          </a:blip>
          <a:stretch>
            <a:fillRect/>
          </a:stretch>
        </p:blipFill>
        <p:spPr>
          <a:xfrm>
            <a:off x="890097" y="925970"/>
            <a:ext cx="7363808" cy="500606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Shape 596"/>
          <p:cNvSpPr txBox="1">
            <a:spLocks noGrp="1"/>
          </p:cNvSpPr>
          <p:nvPr>
            <p:ph type="title"/>
          </p:nvPr>
        </p:nvSpPr>
        <p:spPr>
          <a:xfrm>
            <a:off x="304796" y="-3"/>
            <a:ext cx="5470533" cy="653860"/>
          </a:xfrm>
          <a:prstGeom prst="rect">
            <a:avLst/>
          </a:prstGeom>
        </p:spPr>
        <p:txBody>
          <a:bodyPr/>
          <a:lstStyle/>
          <a:p>
            <a:r>
              <a:t>Basic HTML Page - Result</a:t>
            </a:r>
          </a:p>
        </p:txBody>
      </p:sp>
      <p:pic>
        <p:nvPicPr>
          <p:cNvPr id="610" name="image24.png" descr="image24.png"/>
          <p:cNvPicPr>
            <a:picLocks noChangeAspect="1"/>
          </p:cNvPicPr>
          <p:nvPr/>
        </p:nvPicPr>
        <p:blipFill>
          <a:blip r:embed="rId2">
            <a:extLst/>
          </a:blip>
          <a:stretch>
            <a:fillRect/>
          </a:stretch>
        </p:blipFill>
        <p:spPr>
          <a:xfrm>
            <a:off x="909637" y="838200"/>
            <a:ext cx="7324726" cy="5391150"/>
          </a:xfrm>
          <a:prstGeom prst="rect">
            <a:avLst/>
          </a:prstGeom>
          <a:ln>
            <a:solidFill>
              <a:schemeClr val="accent1"/>
            </a:solidFill>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Shape 599"/>
          <p:cNvSpPr txBox="1">
            <a:spLocks noGrp="1"/>
          </p:cNvSpPr>
          <p:nvPr>
            <p:ph type="title"/>
          </p:nvPr>
        </p:nvSpPr>
        <p:spPr>
          <a:xfrm>
            <a:off x="304796" y="-3"/>
            <a:ext cx="5470533" cy="653860"/>
          </a:xfrm>
          <a:prstGeom prst="rect">
            <a:avLst/>
          </a:prstGeom>
        </p:spPr>
        <p:txBody>
          <a:bodyPr/>
          <a:lstStyle/>
          <a:p>
            <a:r>
              <a:t>Basic HTML Page - Result</a:t>
            </a:r>
          </a:p>
        </p:txBody>
      </p:sp>
      <p:pic>
        <p:nvPicPr>
          <p:cNvPr id="613" name="image24.png" descr="image24.png"/>
          <p:cNvPicPr>
            <a:picLocks noChangeAspect="1"/>
          </p:cNvPicPr>
          <p:nvPr/>
        </p:nvPicPr>
        <p:blipFill>
          <a:blip r:embed="rId2">
            <a:extLst/>
          </a:blip>
          <a:stretch>
            <a:fillRect/>
          </a:stretch>
        </p:blipFill>
        <p:spPr>
          <a:xfrm>
            <a:off x="909637" y="838200"/>
            <a:ext cx="7324726" cy="5391150"/>
          </a:xfrm>
          <a:prstGeom prst="rect">
            <a:avLst/>
          </a:prstGeom>
          <a:ln>
            <a:solidFill>
              <a:schemeClr val="accent1"/>
            </a:solidFill>
          </a:ln>
        </p:spPr>
      </p:pic>
      <p:sp>
        <p:nvSpPr>
          <p:cNvPr id="614" name="Shape 601"/>
          <p:cNvSpPr/>
          <p:nvPr/>
        </p:nvSpPr>
        <p:spPr>
          <a:xfrm>
            <a:off x="4267200" y="4571998"/>
            <a:ext cx="4304066" cy="769994"/>
          </a:xfrm>
          <a:prstGeom prst="rect">
            <a:avLst/>
          </a:prstGeom>
          <a:solidFill>
            <a:srgbClr val="C00000"/>
          </a:solidFill>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4800" b="1">
                <a:solidFill>
                  <a:srgbClr val="FFFFFF"/>
                </a:solidFill>
                <a:latin typeface="Arial"/>
                <a:ea typeface="Arial"/>
                <a:cs typeface="Arial"/>
                <a:sym typeface="Arial"/>
              </a:defRPr>
            </a:lvl1pPr>
          </a:lstStyle>
          <a:p>
            <a:r>
              <a:t>Hella Boring…</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 name="Shape 603"/>
          <p:cNvSpPr txBox="1">
            <a:spLocks noGrp="1"/>
          </p:cNvSpPr>
          <p:nvPr>
            <p:ph type="title"/>
          </p:nvPr>
        </p:nvSpPr>
        <p:spPr>
          <a:xfrm>
            <a:off x="304796" y="-3"/>
            <a:ext cx="5470533" cy="653860"/>
          </a:xfrm>
          <a:prstGeom prst="rect">
            <a:avLst/>
          </a:prstGeom>
        </p:spPr>
        <p:txBody>
          <a:bodyPr/>
          <a:lstStyle/>
          <a:p>
            <a:r>
              <a:t>Enter CSS</a:t>
            </a:r>
          </a:p>
        </p:txBody>
      </p:sp>
      <p:pic>
        <p:nvPicPr>
          <p:cNvPr id="617" name="image25.png" descr="image25.png"/>
          <p:cNvPicPr>
            <a:picLocks noChangeAspect="1"/>
          </p:cNvPicPr>
          <p:nvPr/>
        </p:nvPicPr>
        <p:blipFill>
          <a:blip r:embed="rId2">
            <a:extLst/>
          </a:blip>
          <a:stretch>
            <a:fillRect/>
          </a:stretch>
        </p:blipFill>
        <p:spPr>
          <a:xfrm>
            <a:off x="0" y="761998"/>
            <a:ext cx="4724400" cy="4953187"/>
          </a:xfrm>
          <a:prstGeom prst="rect">
            <a:avLst/>
          </a:prstGeom>
          <a:ln w="12700">
            <a:miter lim="400000"/>
          </a:ln>
        </p:spPr>
      </p:pic>
      <p:pic>
        <p:nvPicPr>
          <p:cNvPr id="618" name="image26.png" descr="image26.png"/>
          <p:cNvPicPr>
            <a:picLocks noChangeAspect="1"/>
          </p:cNvPicPr>
          <p:nvPr/>
        </p:nvPicPr>
        <p:blipFill>
          <a:blip r:embed="rId3">
            <a:extLst/>
          </a:blip>
          <a:stretch>
            <a:fillRect/>
          </a:stretch>
        </p:blipFill>
        <p:spPr>
          <a:xfrm>
            <a:off x="4276197" y="761998"/>
            <a:ext cx="4855103" cy="495318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theme/theme1.xml><?xml version="1.0" encoding="utf-8"?>
<a:theme xmlns:a="http://schemas.openxmlformats.org/drawingml/2006/main" name="1_Unbranded">
  <a:themeElements>
    <a:clrScheme name="1_Unbranded">
      <a:dk1>
        <a:srgbClr val="000000"/>
      </a:dk1>
      <a:lt1>
        <a:srgbClr val="404040"/>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1_Unbranded">
      <a:majorFont>
        <a:latin typeface="Helvetica"/>
        <a:ea typeface="Helvetica"/>
        <a:cs typeface="Helvetica"/>
      </a:majorFont>
      <a:minorFont>
        <a:latin typeface="Calibri"/>
        <a:ea typeface="Calibri"/>
        <a:cs typeface="Calibri"/>
      </a:minorFont>
    </a:fontScheme>
    <a:fmtScheme name="1_Unbrande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Unbranded">
  <a:themeElements>
    <a:clrScheme name="1_Unbranded">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1_Unbranded">
      <a:majorFont>
        <a:latin typeface="Helvetica"/>
        <a:ea typeface="Helvetica"/>
        <a:cs typeface="Helvetica"/>
      </a:majorFont>
      <a:minorFont>
        <a:latin typeface="Calibri"/>
        <a:ea typeface="Calibri"/>
        <a:cs typeface="Calibri"/>
      </a:minorFont>
    </a:fontScheme>
    <a:fmtScheme name="1_Unbrande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4531</Words>
  <Application>Microsoft Macintosh PowerPoint</Application>
  <PresentationFormat>On-screen Show (4:3)</PresentationFormat>
  <Paragraphs>755</Paragraphs>
  <Slides>111</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111</vt:i4>
      </vt:variant>
    </vt:vector>
  </HeadingPairs>
  <TitlesOfParts>
    <vt:vector size="116" baseType="lpstr">
      <vt:lpstr>Andale Mono</vt:lpstr>
      <vt:lpstr>Arial</vt:lpstr>
      <vt:lpstr>Calibri</vt:lpstr>
      <vt:lpstr>Calibri Light</vt:lpstr>
      <vt:lpstr>1_Unbranded</vt:lpstr>
      <vt:lpstr>The Zen of Coding</vt:lpstr>
      <vt:lpstr>Quick Introductions! (30 seconds)</vt:lpstr>
      <vt:lpstr>The Path of Learning</vt:lpstr>
      <vt:lpstr>Your Goals...</vt:lpstr>
      <vt:lpstr>Your Goals...</vt:lpstr>
      <vt:lpstr>Your Goal = Our Goal</vt:lpstr>
      <vt:lpstr>Support Team</vt:lpstr>
      <vt:lpstr>But Remember…</vt:lpstr>
      <vt:lpstr>On Keys To Success…</vt:lpstr>
      <vt:lpstr>Don’t Be This Guy…</vt:lpstr>
      <vt:lpstr>This Should Be You.</vt:lpstr>
      <vt:lpstr>Our Mantra for Today and Beyond…</vt:lpstr>
      <vt:lpstr>Our Mantra for Today and Beyond…</vt:lpstr>
      <vt:lpstr>PowerPoint Presentation</vt:lpstr>
      <vt:lpstr>The Path of Learning</vt:lpstr>
      <vt:lpstr>Nothing Comes Easy…</vt:lpstr>
      <vt:lpstr>Obstacle #1 – The Great Confusion</vt:lpstr>
      <vt:lpstr>Obstacle #2 – The Great Doubt</vt:lpstr>
      <vt:lpstr>Obstacle #3 – The Great Distance</vt:lpstr>
      <vt:lpstr>Nothing Comes Easy…</vt:lpstr>
      <vt:lpstr>Learning is “Frustrating”</vt:lpstr>
      <vt:lpstr>Advice for the Journey</vt:lpstr>
      <vt:lpstr>Advice for the Journey</vt:lpstr>
      <vt:lpstr>Advice for the Journey</vt:lpstr>
      <vt:lpstr>But remember…</vt:lpstr>
      <vt:lpstr>Google Fu – The Most Important Skill of All</vt:lpstr>
      <vt:lpstr>Course Structure</vt:lpstr>
      <vt:lpstr>Daily Schedule</vt:lpstr>
      <vt:lpstr>Daily Schedule</vt:lpstr>
      <vt:lpstr>Pre-Work</vt:lpstr>
      <vt:lpstr>Software Checklist</vt:lpstr>
      <vt:lpstr>Accounts Checklist</vt:lpstr>
      <vt:lpstr>Self-Check</vt:lpstr>
      <vt:lpstr>On the Modern Web</vt:lpstr>
      <vt:lpstr>Full-Stack Development?</vt:lpstr>
      <vt:lpstr>The “Magic” of YouTube</vt:lpstr>
      <vt:lpstr>Full-Stack Development</vt:lpstr>
      <vt:lpstr>Full-Stack Development</vt:lpstr>
      <vt:lpstr>Full-Stack Development</vt:lpstr>
      <vt:lpstr>Let’s Get Crackin!</vt:lpstr>
      <vt:lpstr>Intro to Console / Terminal</vt:lpstr>
      <vt:lpstr>INSTRUCTOR DEMO</vt:lpstr>
      <vt:lpstr>&gt; YOUR TURN!</vt:lpstr>
      <vt:lpstr>&gt; YOUR TURN!</vt:lpstr>
      <vt:lpstr>Intro to Console</vt:lpstr>
      <vt:lpstr>Hello, HTML</vt:lpstr>
      <vt:lpstr>&lt;title&gt; Intro to HTML &lt;/title&gt;</vt:lpstr>
      <vt:lpstr>&gt; YOUR TURN</vt:lpstr>
      <vt:lpstr>YouTube Video Walkthrough!</vt:lpstr>
      <vt:lpstr>&lt;title&gt; Intro to HTML &lt;/title&gt;</vt:lpstr>
      <vt:lpstr>What / Why Git?</vt:lpstr>
      <vt:lpstr>Collaborative Coding</vt:lpstr>
      <vt:lpstr>Let’s Think About It…</vt:lpstr>
      <vt:lpstr>The Group Project</vt:lpstr>
      <vt:lpstr>Version Control</vt:lpstr>
      <vt:lpstr>The Group Project</vt:lpstr>
      <vt:lpstr>The Group Project</vt:lpstr>
      <vt:lpstr>The Group Project</vt:lpstr>
      <vt:lpstr>The Group Project</vt:lpstr>
      <vt:lpstr>Quick Activity!</vt:lpstr>
      <vt:lpstr>So… What’s this GitHub?</vt:lpstr>
      <vt:lpstr>So… What’s this GitHub?</vt:lpstr>
      <vt:lpstr>So… What’s this GitHub?</vt:lpstr>
      <vt:lpstr>To Sum It Up…</vt:lpstr>
      <vt:lpstr>GitHub Examples</vt:lpstr>
      <vt:lpstr>Get Started with Git</vt:lpstr>
      <vt:lpstr>Instructor Git Demo!</vt:lpstr>
      <vt:lpstr>Basic Git Commands</vt:lpstr>
      <vt:lpstr>Basic Git Commands</vt:lpstr>
      <vt:lpstr>&gt; YOUR TURN!</vt:lpstr>
      <vt:lpstr>Git Workflow</vt:lpstr>
      <vt:lpstr>The .git Folder</vt:lpstr>
      <vt:lpstr>Git Workflow</vt:lpstr>
      <vt:lpstr>Workspace</vt:lpstr>
      <vt:lpstr>Setting the Stage</vt:lpstr>
      <vt:lpstr>Setting the Stage Continued</vt:lpstr>
      <vt:lpstr>Keeping It Local</vt:lpstr>
      <vt:lpstr>The Remote Repository</vt:lpstr>
      <vt:lpstr>Still a Bit Lost? Never Worry!</vt:lpstr>
      <vt:lpstr>Still a Bit Lost? Never Worry!</vt:lpstr>
      <vt:lpstr>If You’re Still Lost… Here’s Some (Free) Resources</vt:lpstr>
      <vt:lpstr>HTML Round 2</vt:lpstr>
      <vt:lpstr>HTML Syntax (Basic)</vt:lpstr>
      <vt:lpstr>HTML Syntax (with Attribute)</vt:lpstr>
      <vt:lpstr>Tricky Tags (Self-Closing)</vt:lpstr>
      <vt:lpstr>Important Common Tags</vt:lpstr>
      <vt:lpstr>Less Common Tags</vt:lpstr>
      <vt:lpstr>HTML for Forms</vt:lpstr>
      <vt:lpstr>HTML for Forms</vt:lpstr>
      <vt:lpstr>On Ugly HTML</vt:lpstr>
      <vt:lpstr>&gt; YOUR TURN!</vt:lpstr>
      <vt:lpstr>&gt; YOUR TURN!</vt:lpstr>
      <vt:lpstr>CSS Stylin’</vt:lpstr>
      <vt:lpstr>HTML / CSS Definitions (*yawn* unimportant)</vt:lpstr>
      <vt:lpstr>HTML / CSS Analogy</vt:lpstr>
      <vt:lpstr>Basic HTML Page</vt:lpstr>
      <vt:lpstr>Basic HTML Page - Result</vt:lpstr>
      <vt:lpstr>Basic HTML Page - Result</vt:lpstr>
      <vt:lpstr>Enter CSS</vt:lpstr>
      <vt:lpstr>Enter CSS - Result</vt:lpstr>
      <vt:lpstr>CSS Syntax</vt:lpstr>
      <vt:lpstr>CSS Example</vt:lpstr>
      <vt:lpstr>Key CSS Attributes</vt:lpstr>
      <vt:lpstr>Powerful Duo</vt:lpstr>
      <vt:lpstr>INSTRUCTOR DEMO</vt:lpstr>
      <vt:lpstr>&gt; YOUR TURN!</vt:lpstr>
      <vt:lpstr>&gt; YOUR TURN!</vt:lpstr>
      <vt:lpstr>Video Walkthrough!!</vt:lpstr>
      <vt:lpstr>Still a Bit Confused?</vt:lpstr>
      <vt:lpstr>Homework!</vt:lpstr>
      <vt:lpstr>Homework “Due”: This Week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Zen of Coding</dc:title>
  <cp:lastModifiedBy>Alex Rosenkranz</cp:lastModifiedBy>
  <cp:revision>1</cp:revision>
  <dcterms:modified xsi:type="dcterms:W3CDTF">2019-03-17T18:09:06Z</dcterms:modified>
</cp:coreProperties>
</file>